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5715000" type="screen16x10"/>
  <p:notesSz cx="6858000" cy="9144000"/>
  <p:embeddedFontLst>
    <p:embeddedFont>
      <p:font typeface="Calibri" panose="020F0502020204030204" pitchFamily="34" charset="0"/>
      <p:regular r:id="rId41"/>
      <p:bold r:id="rId42"/>
      <p:italic r:id="rId43"/>
      <p:boldItalic r:id="rId44"/>
    </p:embeddedFont>
    <p:embeddedFont>
      <p:font typeface="Georgia" panose="02040502050405020303" pitchFamily="18" charset="0"/>
      <p:regular r:id="rId45"/>
      <p:bold r:id="rId46"/>
      <p:italic r:id="rId47"/>
      <p:boldItalic r:id="rId48"/>
    </p:embeddedFont>
    <p:embeddedFont>
      <p:font typeface="Quattrocento Sans" panose="020B05020500000200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65">
          <p15:clr>
            <a:srgbClr val="A4A3A4"/>
          </p15:clr>
        </p15:guide>
        <p15:guide id="2" pos="2880">
          <p15:clr>
            <a:srgbClr val="A4A3A4"/>
          </p15:clr>
        </p15:guide>
        <p15:guide id="3" orient="horz" pos="23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3SmCC0XZVV8sZvrOrbqtbMOiT8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Brook" initials="" lastIdx="6" clrIdx="0"/>
  <p:cmAuthor id="1" name="Rachel Cresswell"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10E20-0322-F8F7-8226-D1BC82DACB0B}" v="50" dt="2022-04-13T14:37:35.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9" d="100"/>
          <a:sy n="129" d="100"/>
        </p:scale>
        <p:origin x="1104" y="90"/>
      </p:cViewPr>
      <p:guideLst>
        <p:guide orient="horz" pos="2765"/>
        <p:guide pos="2880"/>
        <p:guide orient="horz" pos="230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3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3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alpha val="49803"/>
          </a:schemeClr>
        </a:solidFill>
        <a:effectLst/>
      </p:bgPr>
    </p:bg>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368000" y="938111"/>
            <a:ext cx="7398468" cy="1107996"/>
          </a:xfrm>
          <a:prstGeom prst="rect">
            <a:avLst/>
          </a:prstGeom>
          <a:noFill/>
          <a:ln>
            <a:noFill/>
          </a:ln>
        </p:spPr>
        <p:txBody>
          <a:bodyPr spcFirstLastPara="1" wrap="square" lIns="0" tIns="0" rIns="0" bIns="0" anchor="b" anchorCtr="0">
            <a:spAutoFit/>
          </a:bodyPr>
          <a:lstStyle>
            <a:lvl1pPr lvl="0" algn="l">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368000" y="2195003"/>
            <a:ext cx="7398468" cy="535500"/>
          </a:xfrm>
          <a:prstGeom prst="rect">
            <a:avLst/>
          </a:prstGeom>
          <a:noFill/>
          <a:ln>
            <a:noFill/>
          </a:ln>
        </p:spPr>
        <p:txBody>
          <a:bodyPr spcFirstLastPara="1" wrap="square" lIns="0" tIns="0" rIns="0" bIns="0" anchor="t" anchorCtr="0">
            <a:noAutofit/>
          </a:bodyPr>
          <a:lstStyle>
            <a:lvl1pPr lvl="0" algn="l">
              <a:spcBef>
                <a:spcPts val="1000"/>
              </a:spcBef>
              <a:spcAft>
                <a:spcPts val="0"/>
              </a:spcAft>
              <a:buClr>
                <a:schemeClr val="dk1"/>
              </a:buClr>
              <a:buSzPts val="2000"/>
              <a:buNone/>
              <a:defRPr sz="2000">
                <a:solidFill>
                  <a:schemeClr val="dk1"/>
                </a:solidFill>
                <a:latin typeface="Arial"/>
                <a:ea typeface="Arial"/>
                <a:cs typeface="Arial"/>
                <a:sym typeface="Arial"/>
              </a:defRPr>
            </a:lvl1pPr>
            <a:lvl2pPr lvl="1" algn="ctr">
              <a:spcBef>
                <a:spcPts val="1000"/>
              </a:spcBef>
              <a:spcAft>
                <a:spcPts val="0"/>
              </a:spcAft>
              <a:buClr>
                <a:srgbClr val="898989"/>
              </a:buClr>
              <a:buSzPts val="2000"/>
              <a:buNone/>
              <a:defRPr>
                <a:solidFill>
                  <a:srgbClr val="898989"/>
                </a:solidFill>
              </a:defRPr>
            </a:lvl2pPr>
            <a:lvl3pPr lvl="2" algn="ctr">
              <a:spcBef>
                <a:spcPts val="1000"/>
              </a:spcBef>
              <a:spcAft>
                <a:spcPts val="0"/>
              </a:spcAft>
              <a:buClr>
                <a:srgbClr val="898989"/>
              </a:buClr>
              <a:buSzPts val="2400"/>
              <a:buNone/>
              <a:defRPr>
                <a:solidFill>
                  <a:srgbClr val="898989"/>
                </a:solidFill>
              </a:defRPr>
            </a:lvl3pPr>
            <a:lvl4pPr lvl="3" algn="ctr">
              <a:spcBef>
                <a:spcPts val="0"/>
              </a:spcBef>
              <a:spcAft>
                <a:spcPts val="0"/>
              </a:spcAft>
              <a:buClr>
                <a:srgbClr val="898989"/>
              </a:buClr>
              <a:buSzPts val="2400"/>
              <a:buNone/>
              <a:defRPr>
                <a:solidFill>
                  <a:srgbClr val="898989"/>
                </a:solidFill>
              </a:defRPr>
            </a:lvl4pPr>
            <a:lvl5pPr lvl="4" algn="ctr">
              <a:spcBef>
                <a:spcPts val="500"/>
              </a:spcBef>
              <a:spcAft>
                <a:spcPts val="0"/>
              </a:spcAft>
              <a:buClr>
                <a:srgbClr val="898989"/>
              </a:buClr>
              <a:buSzPts val="2000"/>
              <a:buNone/>
              <a:defRPr>
                <a:solidFill>
                  <a:srgbClr val="898989"/>
                </a:solidFill>
              </a:defRPr>
            </a:lvl5pPr>
            <a:lvl6pPr lvl="5" algn="ctr">
              <a:spcBef>
                <a:spcPts val="1000"/>
              </a:spcBef>
              <a:spcAft>
                <a:spcPts val="0"/>
              </a:spcAft>
              <a:buClr>
                <a:srgbClr val="898989"/>
              </a:buClr>
              <a:buSzPts val="2400"/>
              <a:buNone/>
              <a:defRPr>
                <a:solidFill>
                  <a:srgbClr val="898989"/>
                </a:solidFill>
              </a:defRPr>
            </a:lvl6pPr>
            <a:lvl7pPr lvl="6" algn="ctr">
              <a:spcBef>
                <a:spcPts val="500"/>
              </a:spcBef>
              <a:spcAft>
                <a:spcPts val="0"/>
              </a:spcAft>
              <a:buClr>
                <a:srgbClr val="898989"/>
              </a:buClr>
              <a:buSzPts val="1800"/>
              <a:buNone/>
              <a:defRPr>
                <a:solidFill>
                  <a:srgbClr val="898989"/>
                </a:solidFill>
              </a:defRPr>
            </a:lvl7pPr>
            <a:lvl8pPr lvl="7" algn="ctr">
              <a:spcBef>
                <a:spcPts val="500"/>
              </a:spcBef>
              <a:spcAft>
                <a:spcPts val="0"/>
              </a:spcAft>
              <a:buClr>
                <a:srgbClr val="898989"/>
              </a:buClr>
              <a:buSzPts val="1800"/>
              <a:buNone/>
              <a:defRPr>
                <a:solidFill>
                  <a:srgbClr val="898989"/>
                </a:solidFill>
              </a:defRPr>
            </a:lvl8pPr>
            <a:lvl9pPr lvl="8" algn="ctr">
              <a:spcBef>
                <a:spcPts val="500"/>
              </a:spcBef>
              <a:spcAft>
                <a:spcPts val="0"/>
              </a:spcAft>
              <a:buClr>
                <a:srgbClr val="898989"/>
              </a:buClr>
              <a:buSzPts val="1800"/>
              <a:buNone/>
              <a:defRPr>
                <a:solidFill>
                  <a:srgbClr val="898989"/>
                </a:solidFill>
              </a:defRPr>
            </a:lvl9pPr>
          </a:lstStyle>
          <a:p>
            <a:endParaRPr/>
          </a:p>
        </p:txBody>
      </p:sp>
      <p:sp>
        <p:nvSpPr>
          <p:cNvPr id="18" name="Google Shape;18;p40"/>
          <p:cNvSpPr txBox="1">
            <a:spLocks noGrp="1"/>
          </p:cNvSpPr>
          <p:nvPr>
            <p:ph type="body" idx="2"/>
          </p:nvPr>
        </p:nvSpPr>
        <p:spPr>
          <a:xfrm>
            <a:off x="1368425" y="2748518"/>
            <a:ext cx="7398043" cy="4515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2000"/>
              <a:buFont typeface="Arial"/>
              <a:buNone/>
              <a:defRPr sz="2000" b="0" i="0">
                <a:solidFill>
                  <a:schemeClr val="accent1"/>
                </a:solidFill>
              </a:defRPr>
            </a:lvl1pPr>
            <a:lvl2pPr marL="914400" lvl="1" indent="-228600" algn="l">
              <a:spcBef>
                <a:spcPts val="0"/>
              </a:spcBef>
              <a:spcAft>
                <a:spcPts val="0"/>
              </a:spcAft>
              <a:buClr>
                <a:schemeClr val="accent1"/>
              </a:buClr>
              <a:buSzPts val="2000"/>
              <a:buFont typeface="Arial"/>
              <a:buNone/>
              <a:defRPr b="0" i="0">
                <a:solidFill>
                  <a:schemeClr val="accent1"/>
                </a:solidFill>
              </a:defRPr>
            </a:lvl2pPr>
            <a:lvl3pPr marL="1371600" lvl="2" indent="-228600" algn="l">
              <a:spcBef>
                <a:spcPts val="0"/>
              </a:spcBef>
              <a:spcAft>
                <a:spcPts val="0"/>
              </a:spcAft>
              <a:buClr>
                <a:schemeClr val="accent1"/>
              </a:buClr>
              <a:buSzPts val="2400"/>
              <a:buNone/>
              <a:defRPr b="0" i="0">
                <a:solidFill>
                  <a:schemeClr val="accent1"/>
                </a:solidFill>
              </a:defRPr>
            </a:lvl3pPr>
            <a:lvl4pPr marL="1828800" lvl="3" indent="-228600" algn="l">
              <a:spcBef>
                <a:spcPts val="0"/>
              </a:spcBef>
              <a:spcAft>
                <a:spcPts val="0"/>
              </a:spcAft>
              <a:buClr>
                <a:schemeClr val="accent1"/>
              </a:buClr>
              <a:buSzPts val="2400"/>
              <a:buNone/>
              <a:defRPr b="0" i="0">
                <a:solidFill>
                  <a:schemeClr val="accent1"/>
                </a:solidFill>
              </a:defRPr>
            </a:lvl4pPr>
            <a:lvl5pPr marL="2286000" lvl="4" indent="-228600" algn="l">
              <a:spcBef>
                <a:spcPts val="0"/>
              </a:spcBef>
              <a:spcAft>
                <a:spcPts val="0"/>
              </a:spcAft>
              <a:buClr>
                <a:schemeClr val="accent1"/>
              </a:buClr>
              <a:buSzPts val="2000"/>
              <a:buNone/>
              <a:defRPr b="0" i="0">
                <a:solidFill>
                  <a:schemeClr val="accent1"/>
                </a:solidFill>
              </a:defRPr>
            </a:lvl5pPr>
            <a:lvl6pPr marL="2743200" lvl="5" indent="-342900" algn="l">
              <a:spcBef>
                <a:spcPts val="500"/>
              </a:spcBef>
              <a:spcAft>
                <a:spcPts val="0"/>
              </a:spcAft>
              <a:buClr>
                <a:schemeClr val="dk1"/>
              </a:buClr>
              <a:buSzPts val="1800"/>
              <a:buAutoNum type="arabicPlain"/>
              <a:defRPr/>
            </a:lvl6pPr>
            <a:lvl7pPr marL="3200400" lvl="6" indent="-228600" algn="l">
              <a:spcBef>
                <a:spcPts val="500"/>
              </a:spcBef>
              <a:spcAft>
                <a:spcPts val="0"/>
              </a:spcAft>
              <a:buClr>
                <a:schemeClr val="dk1"/>
              </a:buClr>
              <a:buSzPts val="1800"/>
              <a:buNone/>
              <a:defRPr/>
            </a:lvl7pPr>
            <a:lvl8pPr marL="3657600" lvl="7" indent="-228600" algn="l">
              <a:spcBef>
                <a:spcPts val="500"/>
              </a:spcBef>
              <a:spcAft>
                <a:spcPts val="0"/>
              </a:spcAft>
              <a:buClr>
                <a:schemeClr val="dk1"/>
              </a:buClr>
              <a:buSzPts val="1800"/>
              <a:buNone/>
              <a:defRPr/>
            </a:lvl8pPr>
            <a:lvl9pPr marL="4114800" lvl="8" indent="-342900" algn="l">
              <a:spcBef>
                <a:spcPts val="500"/>
              </a:spcBef>
              <a:spcAft>
                <a:spcPts val="0"/>
              </a:spcAft>
              <a:buClr>
                <a:schemeClr val="dk1"/>
              </a:buClr>
              <a:buSzPts val="1800"/>
              <a:buChar char="•"/>
              <a:defRPr/>
            </a:lvl9pPr>
          </a:lstStyle>
          <a:p>
            <a:endParaRPr/>
          </a:p>
        </p:txBody>
      </p:sp>
      <p:pic>
        <p:nvPicPr>
          <p:cNvPr id="19" name="Google Shape;19;p40" descr="logolarge600.png"/>
          <p:cNvPicPr preferRelativeResize="0"/>
          <p:nvPr/>
        </p:nvPicPr>
        <p:blipFill rotWithShape="1">
          <a:blip r:embed="rId2">
            <a:alphaModFix/>
          </a:blip>
          <a:srcRect/>
          <a:stretch/>
        </p:blipFill>
        <p:spPr>
          <a:xfrm>
            <a:off x="393869" y="4592783"/>
            <a:ext cx="2322438" cy="7722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ull slide image">
  <p:cSld name="Full slide image">
    <p:bg>
      <p:bgPr>
        <a:solidFill>
          <a:schemeClr val="lt1"/>
        </a:solidFill>
        <a:effectLst/>
      </p:bgPr>
    </p:bg>
    <p:spTree>
      <p:nvGrpSpPr>
        <p:cNvPr id="1" name="Shape 73"/>
        <p:cNvGrpSpPr/>
        <p:nvPr/>
      </p:nvGrpSpPr>
      <p:grpSpPr>
        <a:xfrm>
          <a:off x="0" y="0"/>
          <a:ext cx="0" cy="0"/>
          <a:chOff x="0" y="0"/>
          <a:chExt cx="0" cy="0"/>
        </a:xfrm>
      </p:grpSpPr>
      <p:sp>
        <p:nvSpPr>
          <p:cNvPr id="74" name="Google Shape;74;p49"/>
          <p:cNvSpPr txBox="1">
            <a:spLocks noGrp="1"/>
          </p:cNvSpPr>
          <p:nvPr>
            <p:ph type="body" idx="1"/>
          </p:nvPr>
        </p:nvSpPr>
        <p:spPr>
          <a:xfrm>
            <a:off x="0" y="0"/>
            <a:ext cx="9144000" cy="5715000"/>
          </a:xfrm>
          <a:prstGeom prst="rect">
            <a:avLst/>
          </a:prstGeom>
          <a:noFill/>
          <a:ln>
            <a:noFill/>
          </a:ln>
        </p:spPr>
        <p:txBody>
          <a:bodyPr spcFirstLastPara="1" wrap="square" lIns="0" tIns="0" rIns="0" bIns="0" anchor="t" anchorCtr="0">
            <a:noAutofit/>
          </a:bodyPr>
          <a:lstStyle>
            <a:lvl1pPr marL="457200" lvl="0" indent="-228600" algn="ctr">
              <a:spcBef>
                <a:spcPts val="1000"/>
              </a:spcBef>
              <a:spcAft>
                <a:spcPts val="0"/>
              </a:spcAft>
              <a:buClr>
                <a:schemeClr val="dk1"/>
              </a:buClr>
              <a:buSzPts val="2000"/>
              <a:buNone/>
              <a:defRPr/>
            </a:lvl1pPr>
            <a:lvl2pPr marL="914400" lvl="1" indent="-228600" algn="ctr">
              <a:spcBef>
                <a:spcPts val="1000"/>
              </a:spcBef>
              <a:spcAft>
                <a:spcPts val="0"/>
              </a:spcAft>
              <a:buClr>
                <a:srgbClr val="E30514"/>
              </a:buClr>
              <a:buSzPts val="2000"/>
              <a:buNone/>
              <a:defRPr/>
            </a:lvl2pPr>
            <a:lvl3pPr marL="1371600" lvl="2" indent="-381000" algn="ctr">
              <a:spcBef>
                <a:spcPts val="1000"/>
              </a:spcBef>
              <a:spcAft>
                <a:spcPts val="0"/>
              </a:spcAft>
              <a:buClr>
                <a:schemeClr val="dk1"/>
              </a:buClr>
              <a:buSzPts val="2400"/>
              <a:buChar char="•"/>
              <a:defRPr/>
            </a:lvl3pPr>
            <a:lvl4pPr marL="1828800" lvl="3" indent="-381000" algn="ctr">
              <a:spcBef>
                <a:spcPts val="0"/>
              </a:spcBef>
              <a:spcAft>
                <a:spcPts val="0"/>
              </a:spcAft>
              <a:buClr>
                <a:schemeClr val="dk1"/>
              </a:buClr>
              <a:buSzPts val="2400"/>
              <a:buChar char="•"/>
              <a:defRPr/>
            </a:lvl4pPr>
            <a:lvl5pPr marL="2286000" lvl="4" indent="-355600" algn="ctr">
              <a:spcBef>
                <a:spcPts val="500"/>
              </a:spcBef>
              <a:spcAft>
                <a:spcPts val="0"/>
              </a:spcAft>
              <a:buClr>
                <a:schemeClr val="dk1"/>
              </a:buClr>
              <a:buSzPts val="2000"/>
              <a:buChar char="−"/>
              <a:defRPr/>
            </a:lvl5pPr>
            <a:lvl6pPr marL="2743200" lvl="5" indent="-342900" algn="l">
              <a:spcBef>
                <a:spcPts val="1000"/>
              </a:spcBef>
              <a:spcAft>
                <a:spcPts val="0"/>
              </a:spcAft>
              <a:buClr>
                <a:schemeClr val="dk1"/>
              </a:buClr>
              <a:buSzPts val="1800"/>
              <a:buAutoNum type="arabicPlain"/>
              <a:defRPr/>
            </a:lvl6pPr>
            <a:lvl7pPr marL="3200400" lvl="6" indent="-228600" algn="l">
              <a:spcBef>
                <a:spcPts val="500"/>
              </a:spcBef>
              <a:spcAft>
                <a:spcPts val="0"/>
              </a:spcAft>
              <a:buClr>
                <a:schemeClr val="dk1"/>
              </a:buClr>
              <a:buSzPts val="1800"/>
              <a:buNone/>
              <a:defRPr/>
            </a:lvl7pPr>
            <a:lvl8pPr marL="3657600" lvl="7" indent="-228600" algn="l">
              <a:spcBef>
                <a:spcPts val="500"/>
              </a:spcBef>
              <a:spcAft>
                <a:spcPts val="0"/>
              </a:spcAft>
              <a:buClr>
                <a:schemeClr val="dk1"/>
              </a:buClr>
              <a:buSzPts val="1800"/>
              <a:buNone/>
              <a:defRPr/>
            </a:lvl8pPr>
            <a:lvl9pPr marL="4114800" lvl="8" indent="-342900" algn="l">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Animation">
  <p:cSld name="About us Animation">
    <p:spTree>
      <p:nvGrpSpPr>
        <p:cNvPr id="1" name="Shape 75"/>
        <p:cNvGrpSpPr/>
        <p:nvPr/>
      </p:nvGrpSpPr>
      <p:grpSpPr>
        <a:xfrm>
          <a:off x="0" y="0"/>
          <a:ext cx="0" cy="0"/>
          <a:chOff x="0" y="0"/>
          <a:chExt cx="0" cy="0"/>
        </a:xfrm>
      </p:grpSpPr>
      <p:pic>
        <p:nvPicPr>
          <p:cNvPr id="76" name="Google Shape;76;p50"/>
          <p:cNvPicPr preferRelativeResize="0"/>
          <p:nvPr/>
        </p:nvPicPr>
        <p:blipFill rotWithShape="1">
          <a:blip r:embed="rId2">
            <a:alphaModFix/>
          </a:blip>
          <a:srcRect/>
          <a:stretch/>
        </p:blipFill>
        <p:spPr>
          <a:xfrm>
            <a:off x="0" y="0"/>
            <a:ext cx="9144000" cy="5715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y in touch">
  <p:cSld name="Stay in touch">
    <p:bg>
      <p:bgPr>
        <a:solidFill>
          <a:schemeClr val="lt2">
            <a:alpha val="49803"/>
          </a:schemeClr>
        </a:solidFill>
        <a:effectLst/>
      </p:bgPr>
    </p:bg>
    <p:spTree>
      <p:nvGrpSpPr>
        <p:cNvPr id="1" name="Shape 77"/>
        <p:cNvGrpSpPr/>
        <p:nvPr/>
      </p:nvGrpSpPr>
      <p:grpSpPr>
        <a:xfrm>
          <a:off x="0" y="0"/>
          <a:ext cx="0" cy="0"/>
          <a:chOff x="0" y="0"/>
          <a:chExt cx="0" cy="0"/>
        </a:xfrm>
      </p:grpSpPr>
      <p:sp>
        <p:nvSpPr>
          <p:cNvPr id="78" name="Google Shape;78;p51"/>
          <p:cNvSpPr txBox="1">
            <a:spLocks noGrp="1"/>
          </p:cNvSpPr>
          <p:nvPr>
            <p:ph type="body" idx="1"/>
          </p:nvPr>
        </p:nvSpPr>
        <p:spPr>
          <a:xfrm>
            <a:off x="360002" y="1742723"/>
            <a:ext cx="4212001" cy="3597277"/>
          </a:xfrm>
          <a:prstGeom prst="rect">
            <a:avLst/>
          </a:prstGeom>
          <a:noFill/>
          <a:ln>
            <a:noFill/>
          </a:ln>
        </p:spPr>
        <p:txBody>
          <a:bodyPr spcFirstLastPara="1" wrap="square" lIns="0" tIns="0" rIns="0" bIns="0" anchor="t" anchorCtr="0">
            <a:noAutofit/>
          </a:bodyPr>
          <a:lstStyle>
            <a:lvl1pPr marL="457200" lvl="0" indent="-381000" algn="l">
              <a:spcBef>
                <a:spcPts val="1000"/>
              </a:spcBef>
              <a:spcAft>
                <a:spcPts val="0"/>
              </a:spcAft>
              <a:buClr>
                <a:schemeClr val="dk1"/>
              </a:buClr>
              <a:buSzPts val="2400"/>
              <a:buFont typeface="Arial"/>
              <a:buChar char="•"/>
              <a:defRPr sz="2000"/>
            </a:lvl1pPr>
            <a:lvl2pPr marL="914400" lvl="1" indent="-228600" algn="l">
              <a:spcBef>
                <a:spcPts val="1000"/>
              </a:spcBef>
              <a:spcAft>
                <a:spcPts val="0"/>
              </a:spcAft>
              <a:buClr>
                <a:schemeClr val="dk2"/>
              </a:buClr>
              <a:buSzPts val="2000"/>
              <a:buFont typeface="Georgia"/>
              <a:buNone/>
              <a:defRPr sz="2000" b="1">
                <a:solidFill>
                  <a:schemeClr val="dk2"/>
                </a:solidFill>
              </a:defRPr>
            </a:lvl2pPr>
            <a:lvl3pPr marL="1371600" lvl="2" indent="-355600" algn="l">
              <a:spcBef>
                <a:spcPts val="1000"/>
              </a:spcBef>
              <a:spcAft>
                <a:spcPts val="0"/>
              </a:spcAft>
              <a:buClr>
                <a:schemeClr val="dk1"/>
              </a:buClr>
              <a:buSzPts val="2000"/>
              <a:buFont typeface="Arial"/>
              <a:buChar char="•"/>
              <a:defRPr sz="2000"/>
            </a:lvl3pPr>
            <a:lvl4pPr marL="1828800" lvl="3" indent="-355600" algn="l">
              <a:spcBef>
                <a:spcPts val="1000"/>
              </a:spcBef>
              <a:spcAft>
                <a:spcPts val="0"/>
              </a:spcAft>
              <a:buClr>
                <a:schemeClr val="dk1"/>
              </a:buClr>
              <a:buSzPts val="2000"/>
              <a:buFont typeface="Arial"/>
              <a:buChar char="•"/>
              <a:defRPr sz="2000"/>
            </a:lvl4pPr>
            <a:lvl5pPr marL="2286000" lvl="4" indent="-228600" algn="l">
              <a:spcBef>
                <a:spcPts val="1000"/>
              </a:spcBef>
              <a:spcAft>
                <a:spcPts val="0"/>
              </a:spcAft>
              <a:buClr>
                <a:schemeClr val="dk1"/>
              </a:buClr>
              <a:buSzPts val="2000"/>
              <a:buFont typeface="Georgia"/>
              <a:buNone/>
              <a:defRPr sz="2000"/>
            </a:lvl5pPr>
            <a:lvl6pPr marL="2743200" lvl="5" indent="-342900" algn="l">
              <a:spcBef>
                <a:spcPts val="1000"/>
              </a:spcBef>
              <a:spcAft>
                <a:spcPts val="0"/>
              </a:spcAft>
              <a:buClr>
                <a:schemeClr val="dk1"/>
              </a:buClr>
              <a:buSzPts val="1800"/>
              <a:buAutoNum type="arabicPlain"/>
              <a:defRPr/>
            </a:lvl6pPr>
            <a:lvl7pPr marL="3200400" lvl="6" indent="-228600" algn="l">
              <a:spcBef>
                <a:spcPts val="500"/>
              </a:spcBef>
              <a:spcAft>
                <a:spcPts val="0"/>
              </a:spcAft>
              <a:buClr>
                <a:schemeClr val="dk1"/>
              </a:buClr>
              <a:buSzPts val="1800"/>
              <a:buNone/>
              <a:defRPr/>
            </a:lvl7pPr>
            <a:lvl8pPr marL="3657600" lvl="7" indent="-228600" algn="l">
              <a:spcBef>
                <a:spcPts val="500"/>
              </a:spcBef>
              <a:spcAft>
                <a:spcPts val="0"/>
              </a:spcAft>
              <a:buClr>
                <a:schemeClr val="dk1"/>
              </a:buClr>
              <a:buSzPts val="1800"/>
              <a:buNone/>
              <a:defRPr/>
            </a:lvl8pPr>
            <a:lvl9pPr marL="4114800" lvl="8" indent="-342900" algn="l">
              <a:spcBef>
                <a:spcPts val="500"/>
              </a:spcBef>
              <a:spcAft>
                <a:spcPts val="0"/>
              </a:spcAft>
              <a:buClr>
                <a:schemeClr val="dk1"/>
              </a:buClr>
              <a:buSzPts val="1800"/>
              <a:buChar char="•"/>
              <a:defRPr/>
            </a:lvl9pPr>
          </a:lstStyle>
          <a:p>
            <a:endParaRPr/>
          </a:p>
        </p:txBody>
      </p:sp>
      <p:sp>
        <p:nvSpPr>
          <p:cNvPr id="79" name="Google Shape;79;p51"/>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1"/>
          <p:cNvSpPr txBox="1">
            <a:spLocks noGrp="1"/>
          </p:cNvSpPr>
          <p:nvPr>
            <p:ph type="ftr" idx="11"/>
          </p:nvPr>
        </p:nvSpPr>
        <p:spPr>
          <a:xfrm>
            <a:off x="1368000" y="295731"/>
            <a:ext cx="6209667"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81" name="Google Shape;81;p51"/>
          <p:cNvCxnSpPr/>
          <p:nvPr/>
        </p:nvCxnSpPr>
        <p:spPr>
          <a:xfrm>
            <a:off x="360002" y="600000"/>
            <a:ext cx="8406469" cy="0"/>
          </a:xfrm>
          <a:prstGeom prst="straightConnector1">
            <a:avLst/>
          </a:prstGeom>
          <a:noFill/>
          <a:ln w="9525" cap="flat" cmpd="sng">
            <a:solidFill>
              <a:schemeClr val="dk1"/>
            </a:solidFill>
            <a:prstDash val="solid"/>
            <a:miter lim="800000"/>
            <a:headEnd type="none" w="sm" len="sm"/>
            <a:tailEnd type="none" w="sm" len="sm"/>
          </a:ln>
        </p:spPr>
      </p:cxnSp>
      <p:sp>
        <p:nvSpPr>
          <p:cNvPr id="82" name="Google Shape;82;p51"/>
          <p:cNvSpPr txBox="1"/>
          <p:nvPr/>
        </p:nvSpPr>
        <p:spPr>
          <a:xfrm>
            <a:off x="360000" y="658730"/>
            <a:ext cx="839377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600">
                <a:solidFill>
                  <a:schemeClr val="dk1"/>
                </a:solidFill>
                <a:latin typeface="Georgia"/>
                <a:ea typeface="Georgia"/>
                <a:cs typeface="Georgia"/>
                <a:sym typeface="Georgia"/>
              </a:rPr>
              <a:t>Stay in touch</a:t>
            </a:r>
            <a:endParaRPr/>
          </a:p>
        </p:txBody>
      </p:sp>
      <p:sp>
        <p:nvSpPr>
          <p:cNvPr id="83" name="Google Shape;83;p51"/>
          <p:cNvSpPr txBox="1"/>
          <p:nvPr/>
        </p:nvSpPr>
        <p:spPr>
          <a:xfrm>
            <a:off x="6273054" y="1278596"/>
            <a:ext cx="1956547" cy="761357"/>
          </a:xfrm>
          <a:prstGeom prst="rect">
            <a:avLst/>
          </a:prstGeom>
          <a:solidFill>
            <a:srgbClr val="E305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rgbClr val="FFFFFF"/>
                </a:solidFill>
                <a:latin typeface="Georgia"/>
                <a:ea typeface="Georgia"/>
                <a:cs typeface="Georgia"/>
                <a:sym typeface="Georgia"/>
              </a:rPr>
              <a:t>@Healthfdn</a:t>
            </a:r>
            <a:endParaRPr sz="1600">
              <a:solidFill>
                <a:srgbClr val="FFFFFF"/>
              </a:solidFill>
              <a:latin typeface="Georgia"/>
              <a:ea typeface="Georgia"/>
              <a:cs typeface="Georgia"/>
              <a:sym typeface="Georgia"/>
            </a:endParaRPr>
          </a:p>
          <a:p>
            <a:pPr marL="0" marR="0" lvl="0" indent="0" algn="l" rtl="0">
              <a:spcBef>
                <a:spcPts val="0"/>
              </a:spcBef>
              <a:spcAft>
                <a:spcPts val="0"/>
              </a:spcAft>
              <a:buNone/>
            </a:pPr>
            <a:r>
              <a:rPr lang="en-GB" sz="1600">
                <a:solidFill>
                  <a:srgbClr val="FFFFFF"/>
                </a:solidFill>
                <a:latin typeface="Georgia"/>
                <a:ea typeface="Georgia"/>
                <a:cs typeface="Georgia"/>
                <a:sym typeface="Georgia"/>
              </a:rPr>
              <a:t>health.org.uk</a:t>
            </a:r>
            <a:endParaRPr/>
          </a:p>
        </p:txBody>
      </p:sp>
      <p:pic>
        <p:nvPicPr>
          <p:cNvPr id="84" name="Google Shape;84;p51" descr="round.jpg"/>
          <p:cNvPicPr preferRelativeResize="0"/>
          <p:nvPr/>
        </p:nvPicPr>
        <p:blipFill rotWithShape="1">
          <a:blip r:embed="rId2">
            <a:alphaModFix/>
          </a:blip>
          <a:srcRect/>
          <a:stretch/>
        </p:blipFill>
        <p:spPr>
          <a:xfrm>
            <a:off x="6333398" y="2285995"/>
            <a:ext cx="2434616" cy="2577358"/>
          </a:xfrm>
          <a:prstGeom prst="rect">
            <a:avLst/>
          </a:prstGeom>
          <a:noFill/>
          <a:ln w="101600" cap="flat" cmpd="sng">
            <a:solidFill>
              <a:schemeClr val="lt1"/>
            </a:solidFill>
            <a:prstDash val="solid"/>
            <a:miter lim="800000"/>
            <a:headEnd type="none" w="sm" len="sm"/>
            <a:tailEnd type="none" w="sm" len="sm"/>
          </a:ln>
        </p:spPr>
      </p:pic>
      <p:pic>
        <p:nvPicPr>
          <p:cNvPr id="85" name="Google Shape;85;p51" descr="people2.jpg"/>
          <p:cNvPicPr preferRelativeResize="0"/>
          <p:nvPr/>
        </p:nvPicPr>
        <p:blipFill rotWithShape="1">
          <a:blip r:embed="rId3">
            <a:alphaModFix/>
          </a:blip>
          <a:srcRect/>
          <a:stretch/>
        </p:blipFill>
        <p:spPr>
          <a:xfrm>
            <a:off x="4779501" y="1368249"/>
            <a:ext cx="1256199" cy="1568451"/>
          </a:xfrm>
          <a:prstGeom prst="rect">
            <a:avLst/>
          </a:prstGeom>
          <a:noFill/>
          <a:ln w="101600" cap="flat" cmpd="sng">
            <a:solidFill>
              <a:srgbClr val="FFFFFF"/>
            </a:solidFill>
            <a:prstDash val="solid"/>
            <a:miter lim="800000"/>
            <a:headEnd type="none" w="sm" len="sm"/>
            <a:tailEnd type="none" w="sm" len="sm"/>
          </a:ln>
        </p:spPr>
      </p:pic>
      <p:pic>
        <p:nvPicPr>
          <p:cNvPr id="86" name="Google Shape;86;p51" descr="logolarge600.png"/>
          <p:cNvPicPr preferRelativeResize="0"/>
          <p:nvPr/>
        </p:nvPicPr>
        <p:blipFill rotWithShape="1">
          <a:blip r:embed="rId4">
            <a:alphaModFix/>
          </a:blip>
          <a:srcRect/>
          <a:stretch/>
        </p:blipFill>
        <p:spPr>
          <a:xfrm>
            <a:off x="7710062" y="180721"/>
            <a:ext cx="1056406" cy="3512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eneral Content" type="obj">
  <p:cSld name="OBJECT">
    <p:spTree>
      <p:nvGrpSpPr>
        <p:cNvPr id="1" name="Shape 20"/>
        <p:cNvGrpSpPr/>
        <p:nvPr/>
      </p:nvGrpSpPr>
      <p:grpSpPr>
        <a:xfrm>
          <a:off x="0" y="0"/>
          <a:ext cx="0" cy="0"/>
          <a:chOff x="0" y="0"/>
          <a:chExt cx="0" cy="0"/>
        </a:xfrm>
      </p:grpSpPr>
      <p:sp>
        <p:nvSpPr>
          <p:cNvPr id="21" name="Google Shape;21;p41"/>
          <p:cNvSpPr txBox="1">
            <a:spLocks noGrp="1"/>
          </p:cNvSpPr>
          <p:nvPr>
            <p:ph type="title"/>
          </p:nvPr>
        </p:nvSpPr>
        <p:spPr>
          <a:xfrm>
            <a:off x="360002" y="690479"/>
            <a:ext cx="8406469" cy="523220"/>
          </a:xfrm>
          <a:prstGeom prst="rect">
            <a:avLst/>
          </a:prstGeom>
          <a:noFill/>
          <a:ln>
            <a:noFill/>
          </a:ln>
        </p:spPr>
        <p:txBody>
          <a:bodyPr spcFirstLastPara="1" wrap="square" lIns="0" tIns="0" rIns="0" bIns="0" anchor="t" anchorCtr="0">
            <a:sp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1"/>
          <p:cNvSpPr txBox="1">
            <a:spLocks noGrp="1"/>
          </p:cNvSpPr>
          <p:nvPr>
            <p:ph type="body" idx="1"/>
          </p:nvPr>
        </p:nvSpPr>
        <p:spPr>
          <a:xfrm>
            <a:off x="360002" y="1499999"/>
            <a:ext cx="7192268" cy="3840000"/>
          </a:xfrm>
          <a:prstGeom prst="rect">
            <a:avLst/>
          </a:prstGeom>
          <a:noFill/>
          <a:ln>
            <a:noFill/>
          </a:ln>
        </p:spPr>
        <p:txBody>
          <a:bodyPr spcFirstLastPara="1" wrap="square" lIns="0" tIns="0" rIns="0" bIns="0" anchor="t" anchorCtr="0">
            <a:noAutofit/>
          </a:bodyPr>
          <a:lstStyle>
            <a:lvl1pPr marL="457200" lvl="0" indent="-228600" algn="l">
              <a:spcBef>
                <a:spcPts val="1000"/>
              </a:spcBef>
              <a:spcAft>
                <a:spcPts val="0"/>
              </a:spcAft>
              <a:buClr>
                <a:schemeClr val="dk1"/>
              </a:buClr>
              <a:buSzPts val="2000"/>
              <a:buNone/>
              <a:defRPr sz="2000"/>
            </a:lvl1pPr>
            <a:lvl2pPr marL="914400" lvl="1" indent="-228600" algn="l">
              <a:spcBef>
                <a:spcPts val="1000"/>
              </a:spcBef>
              <a:spcAft>
                <a:spcPts val="0"/>
              </a:spcAft>
              <a:buClr>
                <a:srgbClr val="E30514"/>
              </a:buClr>
              <a:buSzPts val="2000"/>
              <a:buNone/>
              <a:defRPr sz="2000" b="1">
                <a:solidFill>
                  <a:srgbClr val="E30514"/>
                </a:solidFill>
              </a:defRPr>
            </a:lvl2pPr>
            <a:lvl3pPr marL="1371600" lvl="2" indent="-381000" algn="l">
              <a:spcBef>
                <a:spcPts val="1000"/>
              </a:spcBef>
              <a:spcAft>
                <a:spcPts val="0"/>
              </a:spcAft>
              <a:buClr>
                <a:schemeClr val="dk1"/>
              </a:buClr>
              <a:buSzPts val="2400"/>
              <a:buChar char="•"/>
              <a:defRPr sz="2000"/>
            </a:lvl3pPr>
            <a:lvl4pPr marL="1828800" lvl="3" indent="-381000" algn="l">
              <a:spcBef>
                <a:spcPts val="0"/>
              </a:spcBef>
              <a:spcAft>
                <a:spcPts val="0"/>
              </a:spcAft>
              <a:buClr>
                <a:schemeClr val="dk1"/>
              </a:buClr>
              <a:buSzPts val="2400"/>
              <a:buChar char="•"/>
              <a:defRPr sz="2000"/>
            </a:lvl4pPr>
            <a:lvl5pPr marL="2286000" lvl="4" indent="-355600" algn="l">
              <a:spcBef>
                <a:spcPts val="500"/>
              </a:spcBef>
              <a:spcAft>
                <a:spcPts val="0"/>
              </a:spcAft>
              <a:buClr>
                <a:schemeClr val="dk1"/>
              </a:buClr>
              <a:buSzPts val="2000"/>
              <a:buChar char="−"/>
              <a:defRPr sz="2000"/>
            </a:lvl5pPr>
            <a:lvl6pPr marL="2743200" lvl="5" indent="-342900" algn="l">
              <a:spcBef>
                <a:spcPts val="1000"/>
              </a:spcBef>
              <a:spcAft>
                <a:spcPts val="0"/>
              </a:spcAft>
              <a:buClr>
                <a:schemeClr val="dk1"/>
              </a:buClr>
              <a:buSzPts val="1800"/>
              <a:buAutoNum type="arabicPlain"/>
              <a:defRPr/>
            </a:lvl6pPr>
            <a:lvl7pPr marL="3200400" lvl="6" indent="-228600" algn="l">
              <a:spcBef>
                <a:spcPts val="500"/>
              </a:spcBef>
              <a:spcAft>
                <a:spcPts val="0"/>
              </a:spcAft>
              <a:buClr>
                <a:schemeClr val="dk1"/>
              </a:buClr>
              <a:buSzPts val="1800"/>
              <a:buNone/>
              <a:defRPr/>
            </a:lvl7pPr>
            <a:lvl8pPr marL="3657600" lvl="7" indent="-228600" algn="l">
              <a:spcBef>
                <a:spcPts val="500"/>
              </a:spcBef>
              <a:spcAft>
                <a:spcPts val="0"/>
              </a:spcAft>
              <a:buClr>
                <a:schemeClr val="dk1"/>
              </a:buClr>
              <a:buSzPts val="1800"/>
              <a:buNone/>
              <a:defRPr/>
            </a:lvl8pPr>
            <a:lvl9pPr marL="4114800" lvl="8" indent="-342900" algn="l">
              <a:spcBef>
                <a:spcPts val="500"/>
              </a:spcBef>
              <a:spcAft>
                <a:spcPts val="0"/>
              </a:spcAft>
              <a:buClr>
                <a:schemeClr val="dk1"/>
              </a:buClr>
              <a:buSzPts val="1800"/>
              <a:buChar char="•"/>
              <a:defRPr/>
            </a:lvl9pPr>
          </a:lstStyle>
          <a:p>
            <a:endParaRPr/>
          </a:p>
        </p:txBody>
      </p:sp>
      <p:sp>
        <p:nvSpPr>
          <p:cNvPr id="23" name="Google Shape;23;p41"/>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1"/>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sldNum" idx="12"/>
          </p:nvPr>
        </p:nvSpPr>
        <p:spPr>
          <a:xfrm>
            <a:off x="6553200" y="5407673"/>
            <a:ext cx="2213268" cy="193557"/>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898989"/>
                </a:solidFill>
                <a:latin typeface="Georgia"/>
                <a:ea typeface="Georgia"/>
                <a:cs typeface="Georgia"/>
                <a:sym typeface="Georgia"/>
              </a:defRPr>
            </a:lvl1pPr>
            <a:lvl2pPr marL="0" lvl="1" indent="0" algn="r">
              <a:spcBef>
                <a:spcPts val="0"/>
              </a:spcBef>
              <a:buNone/>
              <a:defRPr sz="1100">
                <a:solidFill>
                  <a:srgbClr val="898989"/>
                </a:solidFill>
                <a:latin typeface="Georgia"/>
                <a:ea typeface="Georgia"/>
                <a:cs typeface="Georgia"/>
                <a:sym typeface="Georgia"/>
              </a:defRPr>
            </a:lvl2pPr>
            <a:lvl3pPr marL="0" lvl="2" indent="0" algn="r">
              <a:spcBef>
                <a:spcPts val="0"/>
              </a:spcBef>
              <a:buNone/>
              <a:defRPr sz="1100">
                <a:solidFill>
                  <a:srgbClr val="898989"/>
                </a:solidFill>
                <a:latin typeface="Georgia"/>
                <a:ea typeface="Georgia"/>
                <a:cs typeface="Georgia"/>
                <a:sym typeface="Georgia"/>
              </a:defRPr>
            </a:lvl3pPr>
            <a:lvl4pPr marL="0" lvl="3" indent="0" algn="r">
              <a:spcBef>
                <a:spcPts val="0"/>
              </a:spcBef>
              <a:buNone/>
              <a:defRPr sz="1100">
                <a:solidFill>
                  <a:srgbClr val="898989"/>
                </a:solidFill>
                <a:latin typeface="Georgia"/>
                <a:ea typeface="Georgia"/>
                <a:cs typeface="Georgia"/>
                <a:sym typeface="Georgia"/>
              </a:defRPr>
            </a:lvl4pPr>
            <a:lvl5pPr marL="0" lvl="4" indent="0" algn="r">
              <a:spcBef>
                <a:spcPts val="0"/>
              </a:spcBef>
              <a:buNone/>
              <a:defRPr sz="1100">
                <a:solidFill>
                  <a:srgbClr val="898989"/>
                </a:solidFill>
                <a:latin typeface="Georgia"/>
                <a:ea typeface="Georgia"/>
                <a:cs typeface="Georgia"/>
                <a:sym typeface="Georgia"/>
              </a:defRPr>
            </a:lvl5pPr>
            <a:lvl6pPr marL="0" lvl="5" indent="0" algn="r">
              <a:spcBef>
                <a:spcPts val="0"/>
              </a:spcBef>
              <a:buNone/>
              <a:defRPr sz="1100">
                <a:solidFill>
                  <a:srgbClr val="898989"/>
                </a:solidFill>
                <a:latin typeface="Georgia"/>
                <a:ea typeface="Georgia"/>
                <a:cs typeface="Georgia"/>
                <a:sym typeface="Georgia"/>
              </a:defRPr>
            </a:lvl6pPr>
            <a:lvl7pPr marL="0" lvl="6" indent="0" algn="r">
              <a:spcBef>
                <a:spcPts val="0"/>
              </a:spcBef>
              <a:buNone/>
              <a:defRPr sz="1100">
                <a:solidFill>
                  <a:srgbClr val="898989"/>
                </a:solidFill>
                <a:latin typeface="Georgia"/>
                <a:ea typeface="Georgia"/>
                <a:cs typeface="Georgia"/>
                <a:sym typeface="Georgia"/>
              </a:defRPr>
            </a:lvl7pPr>
            <a:lvl8pPr marL="0" lvl="7" indent="0" algn="r">
              <a:spcBef>
                <a:spcPts val="0"/>
              </a:spcBef>
              <a:buNone/>
              <a:defRPr sz="1100">
                <a:solidFill>
                  <a:srgbClr val="898989"/>
                </a:solidFill>
                <a:latin typeface="Georgia"/>
                <a:ea typeface="Georgia"/>
                <a:cs typeface="Georgia"/>
                <a:sym typeface="Georgia"/>
              </a:defRPr>
            </a:lvl8pPr>
            <a:lvl9pPr marL="0" lvl="8" indent="0" algn="r">
              <a:spcBef>
                <a:spcPts val="0"/>
              </a:spcBef>
              <a:buNone/>
              <a:defRPr sz="1100">
                <a:solidFill>
                  <a:srgbClr val="898989"/>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cxnSp>
        <p:nvCxnSpPr>
          <p:cNvPr id="26" name="Google Shape;26;p41"/>
          <p:cNvCxnSpPr/>
          <p:nvPr/>
        </p:nvCxnSpPr>
        <p:spPr>
          <a:xfrm>
            <a:off x="360002" y="600000"/>
            <a:ext cx="8406469" cy="0"/>
          </a:xfrm>
          <a:prstGeom prst="straightConnector1">
            <a:avLst/>
          </a:prstGeom>
          <a:noFill/>
          <a:ln w="9525" cap="flat" cmpd="sng">
            <a:solidFill>
              <a:schemeClr val="dk1"/>
            </a:solidFill>
            <a:prstDash val="solid"/>
            <a:miter lim="800000"/>
            <a:headEnd type="none" w="sm" len="sm"/>
            <a:tailEnd type="none" w="sm" len="sm"/>
          </a:ln>
        </p:spPr>
      </p:cxnSp>
      <p:pic>
        <p:nvPicPr>
          <p:cNvPr id="27" name="Google Shape;27;p41" descr="logolarge600.png"/>
          <p:cNvPicPr preferRelativeResize="0"/>
          <p:nvPr/>
        </p:nvPicPr>
        <p:blipFill rotWithShape="1">
          <a:blip r:embed="rId2">
            <a:alphaModFix/>
          </a:blip>
          <a:srcRect/>
          <a:stretch/>
        </p:blipFill>
        <p:spPr>
          <a:xfrm>
            <a:off x="7710062" y="180721"/>
            <a:ext cx="1056406" cy="3512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out us">
  <p:cSld name="About us">
    <p:bg>
      <p:bgPr>
        <a:solidFill>
          <a:schemeClr val="lt2">
            <a:alpha val="49803"/>
          </a:schemeClr>
        </a:solidFill>
        <a:effectLst/>
      </p:bgPr>
    </p:bg>
    <p:spTree>
      <p:nvGrpSpPr>
        <p:cNvPr id="1" name="Shape 28"/>
        <p:cNvGrpSpPr/>
        <p:nvPr/>
      </p:nvGrpSpPr>
      <p:grpSpPr>
        <a:xfrm>
          <a:off x="0" y="0"/>
          <a:ext cx="0" cy="0"/>
          <a:chOff x="0" y="0"/>
          <a:chExt cx="0" cy="0"/>
        </a:xfrm>
      </p:grpSpPr>
      <p:sp>
        <p:nvSpPr>
          <p:cNvPr id="29" name="Google Shape;29;p42"/>
          <p:cNvSpPr txBox="1">
            <a:spLocks noGrp="1"/>
          </p:cNvSpPr>
          <p:nvPr>
            <p:ph type="body" idx="1"/>
          </p:nvPr>
        </p:nvSpPr>
        <p:spPr>
          <a:xfrm>
            <a:off x="351236" y="1728184"/>
            <a:ext cx="4212001" cy="3597277"/>
          </a:xfrm>
          <a:prstGeom prst="rect">
            <a:avLst/>
          </a:prstGeom>
          <a:noFill/>
          <a:ln>
            <a:noFill/>
          </a:ln>
        </p:spPr>
        <p:txBody>
          <a:bodyPr spcFirstLastPara="1" wrap="square" lIns="0" tIns="0" rIns="0" bIns="0" anchor="t" anchorCtr="0">
            <a:noAutofit/>
          </a:bodyPr>
          <a:lstStyle>
            <a:lvl1pPr marL="457200" lvl="0" indent="-228600" algn="l">
              <a:spcBef>
                <a:spcPts val="1000"/>
              </a:spcBef>
              <a:spcAft>
                <a:spcPts val="0"/>
              </a:spcAft>
              <a:buClr>
                <a:schemeClr val="dk1"/>
              </a:buClr>
              <a:buSzPts val="2000"/>
              <a:buFont typeface="Georgia"/>
              <a:buNone/>
              <a:defRPr sz="2000"/>
            </a:lvl1pPr>
            <a:lvl2pPr marL="914400" lvl="1" indent="-228600" algn="l">
              <a:spcBef>
                <a:spcPts val="1000"/>
              </a:spcBef>
              <a:spcAft>
                <a:spcPts val="0"/>
              </a:spcAft>
              <a:buClr>
                <a:schemeClr val="dk2"/>
              </a:buClr>
              <a:buSzPts val="2000"/>
              <a:buFont typeface="Georgia"/>
              <a:buNone/>
              <a:defRPr sz="2000" b="1">
                <a:solidFill>
                  <a:schemeClr val="dk2"/>
                </a:solidFill>
              </a:defRPr>
            </a:lvl2pPr>
            <a:lvl3pPr marL="1371600" lvl="2" indent="-228600" algn="l">
              <a:spcBef>
                <a:spcPts val="1000"/>
              </a:spcBef>
              <a:spcAft>
                <a:spcPts val="0"/>
              </a:spcAft>
              <a:buClr>
                <a:schemeClr val="dk1"/>
              </a:buClr>
              <a:buSzPts val="2000"/>
              <a:buFont typeface="Georgia"/>
              <a:buNone/>
              <a:defRPr sz="2000"/>
            </a:lvl3pPr>
            <a:lvl4pPr marL="1828800" lvl="3" indent="-228600" algn="l">
              <a:spcBef>
                <a:spcPts val="1000"/>
              </a:spcBef>
              <a:spcAft>
                <a:spcPts val="0"/>
              </a:spcAft>
              <a:buClr>
                <a:schemeClr val="dk1"/>
              </a:buClr>
              <a:buSzPts val="2000"/>
              <a:buFont typeface="Georgia"/>
              <a:buNone/>
              <a:defRPr sz="2000"/>
            </a:lvl4pPr>
            <a:lvl5pPr marL="2286000" lvl="4" indent="-228600" algn="l">
              <a:spcBef>
                <a:spcPts val="1000"/>
              </a:spcBef>
              <a:spcAft>
                <a:spcPts val="0"/>
              </a:spcAft>
              <a:buClr>
                <a:schemeClr val="dk1"/>
              </a:buClr>
              <a:buSzPts val="2000"/>
              <a:buFont typeface="Georgia"/>
              <a:buNone/>
              <a:defRPr sz="2000"/>
            </a:lvl5pPr>
            <a:lvl6pPr marL="2743200" lvl="5" indent="-342900" algn="l">
              <a:spcBef>
                <a:spcPts val="1000"/>
              </a:spcBef>
              <a:spcAft>
                <a:spcPts val="0"/>
              </a:spcAft>
              <a:buClr>
                <a:schemeClr val="dk1"/>
              </a:buClr>
              <a:buSzPts val="1800"/>
              <a:buAutoNum type="arabicPlain"/>
              <a:defRPr/>
            </a:lvl6pPr>
            <a:lvl7pPr marL="3200400" lvl="6" indent="-228600" algn="l">
              <a:spcBef>
                <a:spcPts val="500"/>
              </a:spcBef>
              <a:spcAft>
                <a:spcPts val="0"/>
              </a:spcAft>
              <a:buClr>
                <a:schemeClr val="dk1"/>
              </a:buClr>
              <a:buSzPts val="1800"/>
              <a:buNone/>
              <a:defRPr/>
            </a:lvl7pPr>
            <a:lvl8pPr marL="3657600" lvl="7" indent="-228600" algn="l">
              <a:spcBef>
                <a:spcPts val="500"/>
              </a:spcBef>
              <a:spcAft>
                <a:spcPts val="0"/>
              </a:spcAft>
              <a:buClr>
                <a:schemeClr val="dk1"/>
              </a:buClr>
              <a:buSzPts val="1800"/>
              <a:buNone/>
              <a:defRPr/>
            </a:lvl8pPr>
            <a:lvl9pPr marL="4114800" lvl="8" indent="-342900" algn="l">
              <a:spcBef>
                <a:spcPts val="500"/>
              </a:spcBef>
              <a:spcAft>
                <a:spcPts val="0"/>
              </a:spcAft>
              <a:buClr>
                <a:schemeClr val="dk1"/>
              </a:buClr>
              <a:buSzPts val="1800"/>
              <a:buChar char="•"/>
              <a:defRPr/>
            </a:lvl9pPr>
          </a:lstStyle>
          <a:p>
            <a:endParaRPr/>
          </a:p>
        </p:txBody>
      </p:sp>
      <p:sp>
        <p:nvSpPr>
          <p:cNvPr id="30" name="Google Shape;30;p42"/>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1368001" y="295731"/>
            <a:ext cx="6091133"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2" name="Google Shape;32;p42"/>
          <p:cNvCxnSpPr/>
          <p:nvPr/>
        </p:nvCxnSpPr>
        <p:spPr>
          <a:xfrm>
            <a:off x="360002" y="600000"/>
            <a:ext cx="8406469" cy="0"/>
          </a:xfrm>
          <a:prstGeom prst="straightConnector1">
            <a:avLst/>
          </a:prstGeom>
          <a:noFill/>
          <a:ln w="9525" cap="flat" cmpd="sng">
            <a:solidFill>
              <a:schemeClr val="dk1"/>
            </a:solidFill>
            <a:prstDash val="solid"/>
            <a:miter lim="800000"/>
            <a:headEnd type="none" w="sm" len="sm"/>
            <a:tailEnd type="none" w="sm" len="sm"/>
          </a:ln>
        </p:spPr>
      </p:cxnSp>
      <p:sp>
        <p:nvSpPr>
          <p:cNvPr id="33" name="Google Shape;33;p42"/>
          <p:cNvSpPr txBox="1"/>
          <p:nvPr/>
        </p:nvSpPr>
        <p:spPr>
          <a:xfrm>
            <a:off x="360000" y="658731"/>
            <a:ext cx="8393770" cy="5847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600" b="0" i="0" u="none" strike="noStrike" cap="none">
                <a:solidFill>
                  <a:schemeClr val="dk1"/>
                </a:solidFill>
                <a:latin typeface="Georgia"/>
                <a:ea typeface="Georgia"/>
                <a:cs typeface="Georgia"/>
                <a:sym typeface="Georgia"/>
              </a:rPr>
              <a:t>About </a:t>
            </a:r>
            <a:r>
              <a:rPr lang="en-GB" sz="3800" b="0" i="0" u="none" strike="noStrike" cap="none">
                <a:solidFill>
                  <a:schemeClr val="dk1"/>
                </a:solidFill>
                <a:latin typeface="Georgia"/>
                <a:ea typeface="Georgia"/>
                <a:cs typeface="Georgia"/>
                <a:sym typeface="Georgia"/>
              </a:rPr>
              <a:t>us</a:t>
            </a:r>
            <a:endParaRPr/>
          </a:p>
        </p:txBody>
      </p:sp>
      <p:sp>
        <p:nvSpPr>
          <p:cNvPr id="34" name="Google Shape;34;p42"/>
          <p:cNvSpPr txBox="1"/>
          <p:nvPr/>
        </p:nvSpPr>
        <p:spPr>
          <a:xfrm>
            <a:off x="5318656" y="4481285"/>
            <a:ext cx="2479675" cy="869914"/>
          </a:xfrm>
          <a:prstGeom prst="rect">
            <a:avLst/>
          </a:prstGeom>
          <a:solidFill>
            <a:srgbClr val="E305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FFFFFF"/>
                </a:solidFill>
                <a:latin typeface="Georgia"/>
                <a:ea typeface="Georgia"/>
                <a:cs typeface="Georgia"/>
                <a:sym typeface="Georgia"/>
              </a:rPr>
              <a:t>We shine a light on </a:t>
            </a:r>
            <a:br>
              <a:rPr lang="en-GB" sz="1400">
                <a:solidFill>
                  <a:srgbClr val="FFFFFF"/>
                </a:solidFill>
                <a:latin typeface="Georgia"/>
                <a:ea typeface="Georgia"/>
                <a:cs typeface="Georgia"/>
                <a:sym typeface="Georgia"/>
              </a:rPr>
            </a:br>
            <a:r>
              <a:rPr lang="en-GB" sz="1400">
                <a:solidFill>
                  <a:srgbClr val="FFFFFF"/>
                </a:solidFill>
                <a:latin typeface="Georgia"/>
                <a:ea typeface="Georgia"/>
                <a:cs typeface="Georgia"/>
                <a:sym typeface="Georgia"/>
              </a:rPr>
              <a:t>how to make successful </a:t>
            </a:r>
            <a:br>
              <a:rPr lang="en-GB" sz="1400">
                <a:solidFill>
                  <a:srgbClr val="FFFFFF"/>
                </a:solidFill>
                <a:latin typeface="Georgia"/>
                <a:ea typeface="Georgia"/>
                <a:cs typeface="Georgia"/>
                <a:sym typeface="Georgia"/>
              </a:rPr>
            </a:br>
            <a:r>
              <a:rPr lang="en-GB" sz="1400">
                <a:solidFill>
                  <a:srgbClr val="FFFFFF"/>
                </a:solidFill>
                <a:latin typeface="Georgia"/>
                <a:ea typeface="Georgia"/>
                <a:cs typeface="Georgia"/>
                <a:sym typeface="Georgia"/>
              </a:rPr>
              <a:t>change happen</a:t>
            </a:r>
            <a:endParaRPr/>
          </a:p>
        </p:txBody>
      </p:sp>
      <p:pic>
        <p:nvPicPr>
          <p:cNvPr id="35" name="Google Shape;35;p42" descr="shapes.jpg"/>
          <p:cNvPicPr preferRelativeResize="0"/>
          <p:nvPr/>
        </p:nvPicPr>
        <p:blipFill rotWithShape="1">
          <a:blip r:embed="rId2">
            <a:alphaModFix/>
          </a:blip>
          <a:srcRect/>
          <a:stretch/>
        </p:blipFill>
        <p:spPr>
          <a:xfrm>
            <a:off x="5391248" y="1238555"/>
            <a:ext cx="2912540" cy="3048492"/>
          </a:xfrm>
          <a:prstGeom prst="rect">
            <a:avLst/>
          </a:prstGeom>
          <a:noFill/>
          <a:ln w="101600" cap="flat" cmpd="sng">
            <a:solidFill>
              <a:schemeClr val="lt1"/>
            </a:solidFill>
            <a:prstDash val="solid"/>
            <a:miter lim="800000"/>
            <a:headEnd type="none" w="sm" len="sm"/>
            <a:tailEnd type="none" w="sm" len="sm"/>
          </a:ln>
        </p:spPr>
      </p:pic>
      <p:pic>
        <p:nvPicPr>
          <p:cNvPr id="36" name="Google Shape;36;p42" descr="feet.jpg"/>
          <p:cNvPicPr preferRelativeResize="0"/>
          <p:nvPr/>
        </p:nvPicPr>
        <p:blipFill rotWithShape="1">
          <a:blip r:embed="rId3">
            <a:alphaModFix/>
          </a:blip>
          <a:srcRect/>
          <a:stretch/>
        </p:blipFill>
        <p:spPr>
          <a:xfrm>
            <a:off x="4039989" y="3293460"/>
            <a:ext cx="1064029" cy="2032000"/>
          </a:xfrm>
          <a:prstGeom prst="rect">
            <a:avLst/>
          </a:prstGeom>
          <a:noFill/>
          <a:ln w="101600" cap="flat" cmpd="sng">
            <a:solidFill>
              <a:schemeClr val="lt1"/>
            </a:solidFill>
            <a:prstDash val="solid"/>
            <a:miter lim="800000"/>
            <a:headEnd type="none" w="sm" len="sm"/>
            <a:tailEnd type="none" w="sm" len="sm"/>
          </a:ln>
        </p:spPr>
      </p:pic>
      <p:pic>
        <p:nvPicPr>
          <p:cNvPr id="37" name="Google Shape;37;p42" descr="logolarge600.png"/>
          <p:cNvPicPr preferRelativeResize="0"/>
          <p:nvPr/>
        </p:nvPicPr>
        <p:blipFill rotWithShape="1">
          <a:blip r:embed="rId4">
            <a:alphaModFix/>
          </a:blip>
          <a:srcRect/>
          <a:stretch/>
        </p:blipFill>
        <p:spPr>
          <a:xfrm>
            <a:off x="7710062" y="180721"/>
            <a:ext cx="1056406" cy="3512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lt2">
            <a:alpha val="49803"/>
          </a:schemeClr>
        </a:solidFill>
        <a:effectLst/>
      </p:bgPr>
    </p:bg>
    <p:spTree>
      <p:nvGrpSpPr>
        <p:cNvPr id="1" name="Shape 38"/>
        <p:cNvGrpSpPr/>
        <p:nvPr/>
      </p:nvGrpSpPr>
      <p:grpSpPr>
        <a:xfrm>
          <a:off x="0" y="0"/>
          <a:ext cx="0" cy="0"/>
          <a:chOff x="0" y="0"/>
          <a:chExt cx="0" cy="0"/>
        </a:xfrm>
      </p:grpSpPr>
      <p:sp>
        <p:nvSpPr>
          <p:cNvPr id="39" name="Google Shape;39;p43"/>
          <p:cNvSpPr txBox="1">
            <a:spLocks noGrp="1"/>
          </p:cNvSpPr>
          <p:nvPr>
            <p:ph type="subTitle" idx="1"/>
          </p:nvPr>
        </p:nvSpPr>
        <p:spPr>
          <a:xfrm>
            <a:off x="1368000" y="2194086"/>
            <a:ext cx="7398468" cy="535500"/>
          </a:xfrm>
          <a:prstGeom prst="rect">
            <a:avLst/>
          </a:prstGeom>
          <a:noFill/>
          <a:ln>
            <a:noFill/>
          </a:ln>
        </p:spPr>
        <p:txBody>
          <a:bodyPr spcFirstLastPara="1" wrap="square" lIns="0" tIns="0" rIns="0" bIns="0" anchor="t" anchorCtr="0">
            <a:noAutofit/>
          </a:bodyPr>
          <a:lstStyle>
            <a:lvl1pPr lvl="0" algn="l">
              <a:spcBef>
                <a:spcPts val="1000"/>
              </a:spcBef>
              <a:spcAft>
                <a:spcPts val="0"/>
              </a:spcAft>
              <a:buClr>
                <a:schemeClr val="dk1"/>
              </a:buClr>
              <a:buSzPts val="2000"/>
              <a:buNone/>
              <a:defRPr sz="2000"/>
            </a:lvl1pPr>
            <a:lvl2pPr lvl="1" algn="ctr">
              <a:spcBef>
                <a:spcPts val="1000"/>
              </a:spcBef>
              <a:spcAft>
                <a:spcPts val="0"/>
              </a:spcAft>
              <a:buClr>
                <a:srgbClr val="898989"/>
              </a:buClr>
              <a:buSzPts val="2000"/>
              <a:buNone/>
              <a:defRPr>
                <a:solidFill>
                  <a:srgbClr val="898989"/>
                </a:solidFill>
              </a:defRPr>
            </a:lvl2pPr>
            <a:lvl3pPr lvl="2" algn="ctr">
              <a:spcBef>
                <a:spcPts val="1000"/>
              </a:spcBef>
              <a:spcAft>
                <a:spcPts val="0"/>
              </a:spcAft>
              <a:buClr>
                <a:srgbClr val="898989"/>
              </a:buClr>
              <a:buSzPts val="2400"/>
              <a:buNone/>
              <a:defRPr>
                <a:solidFill>
                  <a:srgbClr val="898989"/>
                </a:solidFill>
              </a:defRPr>
            </a:lvl3pPr>
            <a:lvl4pPr lvl="3" algn="ctr">
              <a:spcBef>
                <a:spcPts val="0"/>
              </a:spcBef>
              <a:spcAft>
                <a:spcPts val="0"/>
              </a:spcAft>
              <a:buClr>
                <a:srgbClr val="898989"/>
              </a:buClr>
              <a:buSzPts val="2400"/>
              <a:buNone/>
              <a:defRPr>
                <a:solidFill>
                  <a:srgbClr val="898989"/>
                </a:solidFill>
              </a:defRPr>
            </a:lvl4pPr>
            <a:lvl5pPr lvl="4" algn="ctr">
              <a:spcBef>
                <a:spcPts val="500"/>
              </a:spcBef>
              <a:spcAft>
                <a:spcPts val="0"/>
              </a:spcAft>
              <a:buClr>
                <a:srgbClr val="898989"/>
              </a:buClr>
              <a:buSzPts val="2000"/>
              <a:buNone/>
              <a:defRPr>
                <a:solidFill>
                  <a:srgbClr val="898989"/>
                </a:solidFill>
              </a:defRPr>
            </a:lvl5pPr>
            <a:lvl6pPr lvl="5" algn="ctr">
              <a:spcBef>
                <a:spcPts val="1000"/>
              </a:spcBef>
              <a:spcAft>
                <a:spcPts val="0"/>
              </a:spcAft>
              <a:buClr>
                <a:srgbClr val="898989"/>
              </a:buClr>
              <a:buSzPts val="2400"/>
              <a:buNone/>
              <a:defRPr>
                <a:solidFill>
                  <a:srgbClr val="898989"/>
                </a:solidFill>
              </a:defRPr>
            </a:lvl6pPr>
            <a:lvl7pPr lvl="6" algn="ctr">
              <a:spcBef>
                <a:spcPts val="500"/>
              </a:spcBef>
              <a:spcAft>
                <a:spcPts val="0"/>
              </a:spcAft>
              <a:buClr>
                <a:srgbClr val="898989"/>
              </a:buClr>
              <a:buSzPts val="1800"/>
              <a:buNone/>
              <a:defRPr>
                <a:solidFill>
                  <a:srgbClr val="898989"/>
                </a:solidFill>
              </a:defRPr>
            </a:lvl7pPr>
            <a:lvl8pPr lvl="7" algn="ctr">
              <a:spcBef>
                <a:spcPts val="500"/>
              </a:spcBef>
              <a:spcAft>
                <a:spcPts val="0"/>
              </a:spcAft>
              <a:buClr>
                <a:srgbClr val="898989"/>
              </a:buClr>
              <a:buSzPts val="1800"/>
              <a:buNone/>
              <a:defRPr>
                <a:solidFill>
                  <a:srgbClr val="898989"/>
                </a:solidFill>
              </a:defRPr>
            </a:lvl8pPr>
            <a:lvl9pPr lvl="8" algn="ctr">
              <a:spcBef>
                <a:spcPts val="500"/>
              </a:spcBef>
              <a:spcAft>
                <a:spcPts val="0"/>
              </a:spcAft>
              <a:buClr>
                <a:srgbClr val="898989"/>
              </a:buClr>
              <a:buSzPts val="1800"/>
              <a:buNone/>
              <a:defRPr>
                <a:solidFill>
                  <a:srgbClr val="898989"/>
                </a:solidFill>
              </a:defRPr>
            </a:lvl9pPr>
          </a:lstStyle>
          <a:p>
            <a:endParaRPr/>
          </a:p>
        </p:txBody>
      </p:sp>
      <p:sp>
        <p:nvSpPr>
          <p:cNvPr id="40" name="Google Shape;40;p43"/>
          <p:cNvSpPr txBox="1"/>
          <p:nvPr/>
        </p:nvSpPr>
        <p:spPr>
          <a:xfrm>
            <a:off x="1368000" y="1384086"/>
            <a:ext cx="7398468" cy="810000"/>
          </a:xfrm>
          <a:prstGeom prst="rect">
            <a:avLst/>
          </a:prstGeom>
          <a:noFill/>
          <a:ln>
            <a:noFill/>
          </a:ln>
        </p:spPr>
        <p:txBody>
          <a:bodyPr spcFirstLastPara="1" wrap="square" lIns="0" tIns="45700" rIns="0" bIns="0" anchor="t" anchorCtr="0">
            <a:noAutofit/>
          </a:bodyPr>
          <a:lstStyle/>
          <a:p>
            <a:pPr marL="0" marR="0" lvl="0" indent="0" algn="l" rtl="0">
              <a:spcBef>
                <a:spcPts val="0"/>
              </a:spcBef>
              <a:spcAft>
                <a:spcPts val="0"/>
              </a:spcAft>
              <a:buNone/>
            </a:pPr>
            <a:r>
              <a:rPr lang="en-GB" sz="4200">
                <a:solidFill>
                  <a:schemeClr val="dk1"/>
                </a:solidFill>
                <a:latin typeface="Georgia"/>
                <a:ea typeface="Georgia"/>
                <a:cs typeface="Georgia"/>
                <a:sym typeface="Georgia"/>
              </a:rPr>
              <a:t>Thank you</a:t>
            </a:r>
            <a:endParaRPr/>
          </a:p>
        </p:txBody>
      </p:sp>
      <p:pic>
        <p:nvPicPr>
          <p:cNvPr id="41" name="Google Shape;41;p43" descr="logolarge600.png"/>
          <p:cNvPicPr preferRelativeResize="0"/>
          <p:nvPr/>
        </p:nvPicPr>
        <p:blipFill rotWithShape="1">
          <a:blip r:embed="rId2">
            <a:alphaModFix/>
          </a:blip>
          <a:srcRect/>
          <a:stretch/>
        </p:blipFill>
        <p:spPr>
          <a:xfrm>
            <a:off x="393869" y="4592783"/>
            <a:ext cx="2322438" cy="7722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42"/>
        <p:cNvGrpSpPr/>
        <p:nvPr/>
      </p:nvGrpSpPr>
      <p:grpSpPr>
        <a:xfrm>
          <a:off x="0" y="0"/>
          <a:ext cx="0" cy="0"/>
          <a:chOff x="0" y="0"/>
          <a:chExt cx="0" cy="0"/>
        </a:xfrm>
      </p:grpSpPr>
      <p:sp>
        <p:nvSpPr>
          <p:cNvPr id="43" name="Google Shape;43;p44"/>
          <p:cNvSpPr txBox="1">
            <a:spLocks noGrp="1"/>
          </p:cNvSpPr>
          <p:nvPr>
            <p:ph type="body" idx="1"/>
          </p:nvPr>
        </p:nvSpPr>
        <p:spPr>
          <a:xfrm>
            <a:off x="360000" y="1499999"/>
            <a:ext cx="7200734" cy="3840000"/>
          </a:xfrm>
          <a:prstGeom prst="rect">
            <a:avLst/>
          </a:prstGeom>
          <a:noFill/>
          <a:ln>
            <a:noFill/>
          </a:ln>
        </p:spPr>
        <p:txBody>
          <a:bodyPr spcFirstLastPara="1" wrap="square" lIns="0" tIns="0" rIns="0" bIns="0" anchor="t" anchorCtr="0">
            <a:noAutofit/>
          </a:bodyPr>
          <a:lstStyle>
            <a:lvl1pPr marL="457200" lvl="0" indent="-355600" algn="l">
              <a:spcBef>
                <a:spcPts val="1000"/>
              </a:spcBef>
              <a:spcAft>
                <a:spcPts val="0"/>
              </a:spcAft>
              <a:buClr>
                <a:schemeClr val="dk1"/>
              </a:buClr>
              <a:buSzPts val="2000"/>
              <a:buFont typeface="Georgia"/>
              <a:buAutoNum type="arabicPeriod"/>
              <a:defRPr sz="2000"/>
            </a:lvl1pPr>
            <a:lvl2pPr marL="914400" lvl="1" indent="-355600" algn="l">
              <a:spcBef>
                <a:spcPts val="1000"/>
              </a:spcBef>
              <a:spcAft>
                <a:spcPts val="0"/>
              </a:spcAft>
              <a:buClr>
                <a:srgbClr val="E30514"/>
              </a:buClr>
              <a:buSzPts val="2000"/>
              <a:buFont typeface="Georgia"/>
              <a:buAutoNum type="arabicPeriod"/>
              <a:defRPr sz="2000" b="1">
                <a:solidFill>
                  <a:srgbClr val="E30514"/>
                </a:solidFill>
              </a:defRPr>
            </a:lvl2pPr>
            <a:lvl3pPr marL="1371600" lvl="2" indent="-355600" algn="l">
              <a:spcBef>
                <a:spcPts val="1000"/>
              </a:spcBef>
              <a:spcAft>
                <a:spcPts val="0"/>
              </a:spcAft>
              <a:buClr>
                <a:schemeClr val="dk1"/>
              </a:buClr>
              <a:buSzPts val="2000"/>
              <a:buFont typeface="Georgia"/>
              <a:buAutoNum type="arabicPeriod"/>
              <a:defRPr sz="2000"/>
            </a:lvl3pPr>
            <a:lvl4pPr marL="1828800" lvl="3" indent="-355600" algn="l">
              <a:spcBef>
                <a:spcPts val="1000"/>
              </a:spcBef>
              <a:spcAft>
                <a:spcPts val="0"/>
              </a:spcAft>
              <a:buClr>
                <a:schemeClr val="dk1"/>
              </a:buClr>
              <a:buSzPts val="2000"/>
              <a:buFont typeface="Georgia"/>
              <a:buAutoNum type="arabicPeriod"/>
              <a:defRPr sz="2000"/>
            </a:lvl4pPr>
            <a:lvl5pPr marL="2286000" lvl="4" indent="-355600" algn="l">
              <a:spcBef>
                <a:spcPts val="1000"/>
              </a:spcBef>
              <a:spcAft>
                <a:spcPts val="0"/>
              </a:spcAft>
              <a:buClr>
                <a:schemeClr val="dk1"/>
              </a:buClr>
              <a:buSzPts val="2000"/>
              <a:buFont typeface="Georgia"/>
              <a:buAutoNum type="arabicPeriod"/>
              <a:defRPr sz="2000"/>
            </a:lvl5pPr>
            <a:lvl6pPr marL="2743200" lvl="5" indent="-342900" algn="l">
              <a:spcBef>
                <a:spcPts val="1000"/>
              </a:spcBef>
              <a:spcAft>
                <a:spcPts val="0"/>
              </a:spcAft>
              <a:buClr>
                <a:schemeClr val="dk1"/>
              </a:buClr>
              <a:buSzPts val="1800"/>
              <a:buAutoNum type="arabicPlain"/>
              <a:defRPr/>
            </a:lvl6pPr>
            <a:lvl7pPr marL="3200400" lvl="6" indent="-228600" algn="l">
              <a:spcBef>
                <a:spcPts val="500"/>
              </a:spcBef>
              <a:spcAft>
                <a:spcPts val="0"/>
              </a:spcAft>
              <a:buClr>
                <a:schemeClr val="dk1"/>
              </a:buClr>
              <a:buSzPts val="1800"/>
              <a:buNone/>
              <a:defRPr/>
            </a:lvl7pPr>
            <a:lvl8pPr marL="3657600" lvl="7" indent="-228600" algn="l">
              <a:spcBef>
                <a:spcPts val="500"/>
              </a:spcBef>
              <a:spcAft>
                <a:spcPts val="0"/>
              </a:spcAft>
              <a:buClr>
                <a:schemeClr val="dk1"/>
              </a:buClr>
              <a:buSzPts val="1800"/>
              <a:buNone/>
              <a:defRPr/>
            </a:lvl8pPr>
            <a:lvl9pPr marL="4114800" lvl="8" indent="-342900" algn="l">
              <a:spcBef>
                <a:spcPts val="500"/>
              </a:spcBef>
              <a:spcAft>
                <a:spcPts val="0"/>
              </a:spcAft>
              <a:buClr>
                <a:schemeClr val="dk1"/>
              </a:buClr>
              <a:buSzPts val="1800"/>
              <a:buChar char="•"/>
              <a:defRPr/>
            </a:lvl9pPr>
          </a:lstStyle>
          <a:p>
            <a:endParaRPr/>
          </a:p>
        </p:txBody>
      </p:sp>
      <p:sp>
        <p:nvSpPr>
          <p:cNvPr id="44" name="Google Shape;44;p44"/>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4"/>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4"/>
          <p:cNvSpPr txBox="1">
            <a:spLocks noGrp="1"/>
          </p:cNvSpPr>
          <p:nvPr>
            <p:ph type="sldNum" idx="12"/>
          </p:nvPr>
        </p:nvSpPr>
        <p:spPr>
          <a:xfrm>
            <a:off x="6553200" y="5407673"/>
            <a:ext cx="2213268" cy="193557"/>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898989"/>
                </a:solidFill>
                <a:latin typeface="Georgia"/>
                <a:ea typeface="Georgia"/>
                <a:cs typeface="Georgia"/>
                <a:sym typeface="Georgia"/>
              </a:defRPr>
            </a:lvl1pPr>
            <a:lvl2pPr marL="0" lvl="1" indent="0" algn="r">
              <a:spcBef>
                <a:spcPts val="0"/>
              </a:spcBef>
              <a:buNone/>
              <a:defRPr sz="1100">
                <a:solidFill>
                  <a:srgbClr val="898989"/>
                </a:solidFill>
                <a:latin typeface="Georgia"/>
                <a:ea typeface="Georgia"/>
                <a:cs typeface="Georgia"/>
                <a:sym typeface="Georgia"/>
              </a:defRPr>
            </a:lvl2pPr>
            <a:lvl3pPr marL="0" lvl="2" indent="0" algn="r">
              <a:spcBef>
                <a:spcPts val="0"/>
              </a:spcBef>
              <a:buNone/>
              <a:defRPr sz="1100">
                <a:solidFill>
                  <a:srgbClr val="898989"/>
                </a:solidFill>
                <a:latin typeface="Georgia"/>
                <a:ea typeface="Georgia"/>
                <a:cs typeface="Georgia"/>
                <a:sym typeface="Georgia"/>
              </a:defRPr>
            </a:lvl3pPr>
            <a:lvl4pPr marL="0" lvl="3" indent="0" algn="r">
              <a:spcBef>
                <a:spcPts val="0"/>
              </a:spcBef>
              <a:buNone/>
              <a:defRPr sz="1100">
                <a:solidFill>
                  <a:srgbClr val="898989"/>
                </a:solidFill>
                <a:latin typeface="Georgia"/>
                <a:ea typeface="Georgia"/>
                <a:cs typeface="Georgia"/>
                <a:sym typeface="Georgia"/>
              </a:defRPr>
            </a:lvl4pPr>
            <a:lvl5pPr marL="0" lvl="4" indent="0" algn="r">
              <a:spcBef>
                <a:spcPts val="0"/>
              </a:spcBef>
              <a:buNone/>
              <a:defRPr sz="1100">
                <a:solidFill>
                  <a:srgbClr val="898989"/>
                </a:solidFill>
                <a:latin typeface="Georgia"/>
                <a:ea typeface="Georgia"/>
                <a:cs typeface="Georgia"/>
                <a:sym typeface="Georgia"/>
              </a:defRPr>
            </a:lvl5pPr>
            <a:lvl6pPr marL="0" lvl="5" indent="0" algn="r">
              <a:spcBef>
                <a:spcPts val="0"/>
              </a:spcBef>
              <a:buNone/>
              <a:defRPr sz="1100">
                <a:solidFill>
                  <a:srgbClr val="898989"/>
                </a:solidFill>
                <a:latin typeface="Georgia"/>
                <a:ea typeface="Georgia"/>
                <a:cs typeface="Georgia"/>
                <a:sym typeface="Georgia"/>
              </a:defRPr>
            </a:lvl6pPr>
            <a:lvl7pPr marL="0" lvl="6" indent="0" algn="r">
              <a:spcBef>
                <a:spcPts val="0"/>
              </a:spcBef>
              <a:buNone/>
              <a:defRPr sz="1100">
                <a:solidFill>
                  <a:srgbClr val="898989"/>
                </a:solidFill>
                <a:latin typeface="Georgia"/>
                <a:ea typeface="Georgia"/>
                <a:cs typeface="Georgia"/>
                <a:sym typeface="Georgia"/>
              </a:defRPr>
            </a:lvl7pPr>
            <a:lvl8pPr marL="0" lvl="7" indent="0" algn="r">
              <a:spcBef>
                <a:spcPts val="0"/>
              </a:spcBef>
              <a:buNone/>
              <a:defRPr sz="1100">
                <a:solidFill>
                  <a:srgbClr val="898989"/>
                </a:solidFill>
                <a:latin typeface="Georgia"/>
                <a:ea typeface="Georgia"/>
                <a:cs typeface="Georgia"/>
                <a:sym typeface="Georgia"/>
              </a:defRPr>
            </a:lvl8pPr>
            <a:lvl9pPr marL="0" lvl="8" indent="0" algn="r">
              <a:spcBef>
                <a:spcPts val="0"/>
              </a:spcBef>
              <a:buNone/>
              <a:defRPr sz="1100">
                <a:solidFill>
                  <a:srgbClr val="898989"/>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cxnSp>
        <p:nvCxnSpPr>
          <p:cNvPr id="47" name="Google Shape;47;p44"/>
          <p:cNvCxnSpPr/>
          <p:nvPr/>
        </p:nvCxnSpPr>
        <p:spPr>
          <a:xfrm>
            <a:off x="360002" y="600000"/>
            <a:ext cx="8406469" cy="0"/>
          </a:xfrm>
          <a:prstGeom prst="straightConnector1">
            <a:avLst/>
          </a:prstGeom>
          <a:noFill/>
          <a:ln w="9525" cap="flat" cmpd="sng">
            <a:solidFill>
              <a:schemeClr val="dk1"/>
            </a:solidFill>
            <a:prstDash val="solid"/>
            <a:miter lim="800000"/>
            <a:headEnd type="none" w="sm" len="sm"/>
            <a:tailEnd type="none" w="sm" len="sm"/>
          </a:ln>
        </p:spPr>
      </p:cxnSp>
      <p:sp>
        <p:nvSpPr>
          <p:cNvPr id="48" name="Google Shape;48;p44"/>
          <p:cNvSpPr txBox="1"/>
          <p:nvPr/>
        </p:nvSpPr>
        <p:spPr>
          <a:xfrm>
            <a:off x="360000" y="658730"/>
            <a:ext cx="839377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600">
                <a:solidFill>
                  <a:schemeClr val="dk1"/>
                </a:solidFill>
                <a:latin typeface="Georgia"/>
                <a:ea typeface="Georgia"/>
                <a:cs typeface="Georgia"/>
                <a:sym typeface="Georgia"/>
              </a:rPr>
              <a:t>Contents</a:t>
            </a:r>
            <a:endParaRPr/>
          </a:p>
        </p:txBody>
      </p:sp>
      <p:pic>
        <p:nvPicPr>
          <p:cNvPr id="49" name="Google Shape;49;p44" descr="logolarge600.png"/>
          <p:cNvPicPr preferRelativeResize="0"/>
          <p:nvPr/>
        </p:nvPicPr>
        <p:blipFill rotWithShape="1">
          <a:blip r:embed="rId2">
            <a:alphaModFix/>
          </a:blip>
          <a:srcRect/>
          <a:stretch/>
        </p:blipFill>
        <p:spPr>
          <a:xfrm>
            <a:off x="7710062" y="180721"/>
            <a:ext cx="1056406" cy="35126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with references">
  <p:cSld name="Chart with references">
    <p:spTree>
      <p:nvGrpSpPr>
        <p:cNvPr id="1" name="Shape 50"/>
        <p:cNvGrpSpPr/>
        <p:nvPr/>
      </p:nvGrpSpPr>
      <p:grpSpPr>
        <a:xfrm>
          <a:off x="0" y="0"/>
          <a:ext cx="0" cy="0"/>
          <a:chOff x="0" y="0"/>
          <a:chExt cx="0" cy="0"/>
        </a:xfrm>
      </p:grpSpPr>
      <p:sp>
        <p:nvSpPr>
          <p:cNvPr id="51" name="Google Shape;51;p45"/>
          <p:cNvSpPr txBox="1">
            <a:spLocks noGrp="1"/>
          </p:cNvSpPr>
          <p:nvPr>
            <p:ph type="title"/>
          </p:nvPr>
        </p:nvSpPr>
        <p:spPr>
          <a:xfrm>
            <a:off x="360002" y="690479"/>
            <a:ext cx="8406469" cy="523220"/>
          </a:xfrm>
          <a:prstGeom prst="rect">
            <a:avLst/>
          </a:prstGeom>
          <a:noFill/>
          <a:ln>
            <a:noFill/>
          </a:ln>
        </p:spPr>
        <p:txBody>
          <a:bodyPr spcFirstLastPara="1" wrap="square" lIns="0" tIns="0" rIns="0" bIns="0" anchor="t" anchorCtr="0">
            <a:sp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5"/>
          <p:cNvSpPr txBox="1">
            <a:spLocks noGrp="1"/>
          </p:cNvSpPr>
          <p:nvPr>
            <p:ph type="body" idx="1"/>
          </p:nvPr>
        </p:nvSpPr>
        <p:spPr>
          <a:xfrm>
            <a:off x="360000" y="1500000"/>
            <a:ext cx="7192268" cy="3663404"/>
          </a:xfrm>
          <a:prstGeom prst="rect">
            <a:avLst/>
          </a:prstGeom>
          <a:noFill/>
          <a:ln>
            <a:noFill/>
          </a:ln>
        </p:spPr>
        <p:txBody>
          <a:bodyPr spcFirstLastPara="1" wrap="square" lIns="0" tIns="0" rIns="0" bIns="0" anchor="t" anchorCtr="0">
            <a:noAutofit/>
          </a:bodyPr>
          <a:lstStyle>
            <a:lvl1pPr marL="457200" lvl="0" indent="-228600" algn="l">
              <a:spcBef>
                <a:spcPts val="1000"/>
              </a:spcBef>
              <a:spcAft>
                <a:spcPts val="0"/>
              </a:spcAft>
              <a:buClr>
                <a:schemeClr val="dk1"/>
              </a:buClr>
              <a:buSzPts val="2000"/>
              <a:buNone/>
              <a:defRPr sz="2000"/>
            </a:lvl1pPr>
            <a:lvl2pPr marL="914400" lvl="1" indent="-228600" algn="l">
              <a:spcBef>
                <a:spcPts val="1000"/>
              </a:spcBef>
              <a:spcAft>
                <a:spcPts val="0"/>
              </a:spcAft>
              <a:buClr>
                <a:srgbClr val="E30514"/>
              </a:buClr>
              <a:buSzPts val="2000"/>
              <a:buNone/>
              <a:defRPr sz="2000" b="1">
                <a:solidFill>
                  <a:srgbClr val="E30514"/>
                </a:solidFill>
              </a:defRPr>
            </a:lvl2pPr>
            <a:lvl3pPr marL="1371600" lvl="2" indent="-381000" algn="l">
              <a:spcBef>
                <a:spcPts val="1000"/>
              </a:spcBef>
              <a:spcAft>
                <a:spcPts val="0"/>
              </a:spcAft>
              <a:buClr>
                <a:schemeClr val="dk1"/>
              </a:buClr>
              <a:buSzPts val="2400"/>
              <a:buChar char="•"/>
              <a:defRPr sz="2000"/>
            </a:lvl3pPr>
            <a:lvl4pPr marL="1828800" lvl="3" indent="-381000" algn="l">
              <a:spcBef>
                <a:spcPts val="0"/>
              </a:spcBef>
              <a:spcAft>
                <a:spcPts val="0"/>
              </a:spcAft>
              <a:buClr>
                <a:schemeClr val="dk1"/>
              </a:buClr>
              <a:buSzPts val="2400"/>
              <a:buChar char="•"/>
              <a:defRPr sz="2000"/>
            </a:lvl4pPr>
            <a:lvl5pPr marL="2286000" lvl="4" indent="-355600" algn="l">
              <a:spcBef>
                <a:spcPts val="500"/>
              </a:spcBef>
              <a:spcAft>
                <a:spcPts val="0"/>
              </a:spcAft>
              <a:buClr>
                <a:schemeClr val="dk1"/>
              </a:buClr>
              <a:buSzPts val="2000"/>
              <a:buChar char="−"/>
              <a:defRPr sz="2000"/>
            </a:lvl5pPr>
            <a:lvl6pPr marL="2743200" lvl="5" indent="-342900" algn="l">
              <a:spcBef>
                <a:spcPts val="1000"/>
              </a:spcBef>
              <a:spcAft>
                <a:spcPts val="0"/>
              </a:spcAft>
              <a:buClr>
                <a:schemeClr val="dk1"/>
              </a:buClr>
              <a:buSzPts val="1800"/>
              <a:buAutoNum type="arabicPlain"/>
              <a:defRPr/>
            </a:lvl6pPr>
            <a:lvl7pPr marL="3200400" lvl="6" indent="-228600" algn="l">
              <a:spcBef>
                <a:spcPts val="500"/>
              </a:spcBef>
              <a:spcAft>
                <a:spcPts val="0"/>
              </a:spcAft>
              <a:buClr>
                <a:schemeClr val="dk1"/>
              </a:buClr>
              <a:buSzPts val="1800"/>
              <a:buNone/>
              <a:defRPr/>
            </a:lvl7pPr>
            <a:lvl8pPr marL="3657600" lvl="7" indent="-228600" algn="l">
              <a:spcBef>
                <a:spcPts val="500"/>
              </a:spcBef>
              <a:spcAft>
                <a:spcPts val="0"/>
              </a:spcAft>
              <a:buClr>
                <a:schemeClr val="dk1"/>
              </a:buClr>
              <a:buSzPts val="1800"/>
              <a:buNone/>
              <a:defRPr/>
            </a:lvl8pPr>
            <a:lvl9pPr marL="4114800" lvl="8" indent="-342900" algn="l">
              <a:spcBef>
                <a:spcPts val="500"/>
              </a:spcBef>
              <a:spcAft>
                <a:spcPts val="0"/>
              </a:spcAft>
              <a:buClr>
                <a:schemeClr val="dk1"/>
              </a:buClr>
              <a:buSzPts val="1800"/>
              <a:buChar char="•"/>
              <a:defRPr/>
            </a:lvl9pPr>
          </a:lstStyle>
          <a:p>
            <a:endParaRPr/>
          </a:p>
        </p:txBody>
      </p:sp>
      <p:sp>
        <p:nvSpPr>
          <p:cNvPr id="53" name="Google Shape;53;p45"/>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5"/>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5"/>
          <p:cNvSpPr txBox="1">
            <a:spLocks noGrp="1"/>
          </p:cNvSpPr>
          <p:nvPr>
            <p:ph type="sldNum" idx="12"/>
          </p:nvPr>
        </p:nvSpPr>
        <p:spPr>
          <a:xfrm>
            <a:off x="6553200" y="5407673"/>
            <a:ext cx="2213268" cy="193557"/>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898989"/>
                </a:solidFill>
                <a:latin typeface="Georgia"/>
                <a:ea typeface="Georgia"/>
                <a:cs typeface="Georgia"/>
                <a:sym typeface="Georgia"/>
              </a:defRPr>
            </a:lvl1pPr>
            <a:lvl2pPr marL="0" lvl="1" indent="0" algn="r">
              <a:spcBef>
                <a:spcPts val="0"/>
              </a:spcBef>
              <a:buNone/>
              <a:defRPr sz="1100">
                <a:solidFill>
                  <a:srgbClr val="898989"/>
                </a:solidFill>
                <a:latin typeface="Georgia"/>
                <a:ea typeface="Georgia"/>
                <a:cs typeface="Georgia"/>
                <a:sym typeface="Georgia"/>
              </a:defRPr>
            </a:lvl2pPr>
            <a:lvl3pPr marL="0" lvl="2" indent="0" algn="r">
              <a:spcBef>
                <a:spcPts val="0"/>
              </a:spcBef>
              <a:buNone/>
              <a:defRPr sz="1100">
                <a:solidFill>
                  <a:srgbClr val="898989"/>
                </a:solidFill>
                <a:latin typeface="Georgia"/>
                <a:ea typeface="Georgia"/>
                <a:cs typeface="Georgia"/>
                <a:sym typeface="Georgia"/>
              </a:defRPr>
            </a:lvl3pPr>
            <a:lvl4pPr marL="0" lvl="3" indent="0" algn="r">
              <a:spcBef>
                <a:spcPts val="0"/>
              </a:spcBef>
              <a:buNone/>
              <a:defRPr sz="1100">
                <a:solidFill>
                  <a:srgbClr val="898989"/>
                </a:solidFill>
                <a:latin typeface="Georgia"/>
                <a:ea typeface="Georgia"/>
                <a:cs typeface="Georgia"/>
                <a:sym typeface="Georgia"/>
              </a:defRPr>
            </a:lvl4pPr>
            <a:lvl5pPr marL="0" lvl="4" indent="0" algn="r">
              <a:spcBef>
                <a:spcPts val="0"/>
              </a:spcBef>
              <a:buNone/>
              <a:defRPr sz="1100">
                <a:solidFill>
                  <a:srgbClr val="898989"/>
                </a:solidFill>
                <a:latin typeface="Georgia"/>
                <a:ea typeface="Georgia"/>
                <a:cs typeface="Georgia"/>
                <a:sym typeface="Georgia"/>
              </a:defRPr>
            </a:lvl5pPr>
            <a:lvl6pPr marL="0" lvl="5" indent="0" algn="r">
              <a:spcBef>
                <a:spcPts val="0"/>
              </a:spcBef>
              <a:buNone/>
              <a:defRPr sz="1100">
                <a:solidFill>
                  <a:srgbClr val="898989"/>
                </a:solidFill>
                <a:latin typeface="Georgia"/>
                <a:ea typeface="Georgia"/>
                <a:cs typeface="Georgia"/>
                <a:sym typeface="Georgia"/>
              </a:defRPr>
            </a:lvl6pPr>
            <a:lvl7pPr marL="0" lvl="6" indent="0" algn="r">
              <a:spcBef>
                <a:spcPts val="0"/>
              </a:spcBef>
              <a:buNone/>
              <a:defRPr sz="1100">
                <a:solidFill>
                  <a:srgbClr val="898989"/>
                </a:solidFill>
                <a:latin typeface="Georgia"/>
                <a:ea typeface="Georgia"/>
                <a:cs typeface="Georgia"/>
                <a:sym typeface="Georgia"/>
              </a:defRPr>
            </a:lvl7pPr>
            <a:lvl8pPr marL="0" lvl="7" indent="0" algn="r">
              <a:spcBef>
                <a:spcPts val="0"/>
              </a:spcBef>
              <a:buNone/>
              <a:defRPr sz="1100">
                <a:solidFill>
                  <a:srgbClr val="898989"/>
                </a:solidFill>
                <a:latin typeface="Georgia"/>
                <a:ea typeface="Georgia"/>
                <a:cs typeface="Georgia"/>
                <a:sym typeface="Georgia"/>
              </a:defRPr>
            </a:lvl8pPr>
            <a:lvl9pPr marL="0" lvl="8" indent="0" algn="r">
              <a:spcBef>
                <a:spcPts val="0"/>
              </a:spcBef>
              <a:buNone/>
              <a:defRPr sz="1100">
                <a:solidFill>
                  <a:srgbClr val="898989"/>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cxnSp>
        <p:nvCxnSpPr>
          <p:cNvPr id="56" name="Google Shape;56;p45"/>
          <p:cNvCxnSpPr/>
          <p:nvPr/>
        </p:nvCxnSpPr>
        <p:spPr>
          <a:xfrm>
            <a:off x="360002" y="600000"/>
            <a:ext cx="8406469" cy="0"/>
          </a:xfrm>
          <a:prstGeom prst="straightConnector1">
            <a:avLst/>
          </a:prstGeom>
          <a:noFill/>
          <a:ln w="9525" cap="flat" cmpd="sng">
            <a:solidFill>
              <a:schemeClr val="dk1"/>
            </a:solidFill>
            <a:prstDash val="solid"/>
            <a:miter lim="800000"/>
            <a:headEnd type="none" w="sm" len="sm"/>
            <a:tailEnd type="none" w="sm" len="sm"/>
          </a:ln>
        </p:spPr>
      </p:cxnSp>
      <p:sp>
        <p:nvSpPr>
          <p:cNvPr id="57" name="Google Shape;57;p45"/>
          <p:cNvSpPr txBox="1">
            <a:spLocks noGrp="1"/>
          </p:cNvSpPr>
          <p:nvPr>
            <p:ph type="body" idx="2"/>
          </p:nvPr>
        </p:nvSpPr>
        <p:spPr>
          <a:xfrm>
            <a:off x="360896" y="5294099"/>
            <a:ext cx="7191375" cy="227147"/>
          </a:xfrm>
          <a:prstGeom prst="rect">
            <a:avLst/>
          </a:prstGeom>
          <a:noFill/>
          <a:ln>
            <a:noFill/>
          </a:ln>
        </p:spPr>
        <p:txBody>
          <a:bodyPr spcFirstLastPara="1" wrap="square" lIns="0" tIns="0" rIns="0" bIns="0" anchor="t" anchorCtr="0">
            <a:noAutofit/>
          </a:bodyPr>
          <a:lstStyle>
            <a:lvl1pPr marL="457200" lvl="0" indent="-228600" algn="l">
              <a:spcBef>
                <a:spcPts val="1000"/>
              </a:spcBef>
              <a:spcAft>
                <a:spcPts val="0"/>
              </a:spcAft>
              <a:buClr>
                <a:schemeClr val="dk1"/>
              </a:buClr>
              <a:buSzPts val="1200"/>
              <a:buNone/>
              <a:defRPr sz="1200"/>
            </a:lvl1pPr>
            <a:lvl2pPr marL="914400" lvl="1" indent="-228600" algn="l">
              <a:spcBef>
                <a:spcPts val="1000"/>
              </a:spcBef>
              <a:spcAft>
                <a:spcPts val="0"/>
              </a:spcAft>
              <a:buClr>
                <a:srgbClr val="E30514"/>
              </a:buClr>
              <a:buSzPts val="1800"/>
              <a:buNone/>
              <a:defRPr/>
            </a:lvl2pPr>
            <a:lvl3pPr marL="1371600" lvl="2" indent="-365760" algn="l">
              <a:spcBef>
                <a:spcPts val="1000"/>
              </a:spcBef>
              <a:spcAft>
                <a:spcPts val="0"/>
              </a:spcAft>
              <a:buClr>
                <a:schemeClr val="dk1"/>
              </a:buClr>
              <a:buSzPts val="2160"/>
              <a:buChar char="•"/>
              <a:defRPr/>
            </a:lvl3pPr>
            <a:lvl4pPr marL="1828800" lvl="3" indent="-365760" algn="l">
              <a:spcBef>
                <a:spcPts val="0"/>
              </a:spcBef>
              <a:spcAft>
                <a:spcPts val="0"/>
              </a:spcAft>
              <a:buClr>
                <a:schemeClr val="dk1"/>
              </a:buClr>
              <a:buSzPts val="2160"/>
              <a:buChar char="•"/>
              <a:defRPr/>
            </a:lvl4pPr>
            <a:lvl5pPr marL="2286000" lvl="4" indent="-342900" algn="l">
              <a:spcBef>
                <a:spcPts val="500"/>
              </a:spcBef>
              <a:spcAft>
                <a:spcPts val="0"/>
              </a:spcAft>
              <a:buClr>
                <a:schemeClr val="dk1"/>
              </a:buClr>
              <a:buSzPts val="1800"/>
              <a:buChar char="−"/>
              <a:defRPr/>
            </a:lvl5pPr>
            <a:lvl6pPr marL="2743200" lvl="5" indent="-342900" algn="l">
              <a:spcBef>
                <a:spcPts val="1000"/>
              </a:spcBef>
              <a:spcAft>
                <a:spcPts val="0"/>
              </a:spcAft>
              <a:buClr>
                <a:schemeClr val="dk1"/>
              </a:buClr>
              <a:buSzPts val="1800"/>
              <a:buAutoNum type="arabicPlain"/>
              <a:defRPr/>
            </a:lvl6pPr>
            <a:lvl7pPr marL="3200400" lvl="6" indent="-228600" algn="l">
              <a:spcBef>
                <a:spcPts val="500"/>
              </a:spcBef>
              <a:spcAft>
                <a:spcPts val="0"/>
              </a:spcAft>
              <a:buClr>
                <a:schemeClr val="dk1"/>
              </a:buClr>
              <a:buSzPts val="1800"/>
              <a:buNone/>
              <a:defRPr/>
            </a:lvl7pPr>
            <a:lvl8pPr marL="3657600" lvl="7" indent="-228600" algn="l">
              <a:spcBef>
                <a:spcPts val="500"/>
              </a:spcBef>
              <a:spcAft>
                <a:spcPts val="0"/>
              </a:spcAft>
              <a:buClr>
                <a:schemeClr val="dk1"/>
              </a:buClr>
              <a:buSzPts val="1800"/>
              <a:buNone/>
              <a:defRPr/>
            </a:lvl8pPr>
            <a:lvl9pPr marL="4114800" lvl="8" indent="-342900" algn="l">
              <a:spcBef>
                <a:spcPts val="500"/>
              </a:spcBef>
              <a:spcAft>
                <a:spcPts val="0"/>
              </a:spcAft>
              <a:buClr>
                <a:schemeClr val="dk1"/>
              </a:buClr>
              <a:buSzPts val="1800"/>
              <a:buChar char="•"/>
              <a:defRPr/>
            </a:lvl9pPr>
          </a:lstStyle>
          <a:p>
            <a:endParaRPr/>
          </a:p>
        </p:txBody>
      </p:sp>
      <p:pic>
        <p:nvPicPr>
          <p:cNvPr id="58" name="Google Shape;58;p45" descr="logolarge600.png"/>
          <p:cNvPicPr preferRelativeResize="0"/>
          <p:nvPr/>
        </p:nvPicPr>
        <p:blipFill rotWithShape="1">
          <a:blip r:embed="rId2">
            <a:alphaModFix/>
          </a:blip>
          <a:srcRect/>
          <a:stretch/>
        </p:blipFill>
        <p:spPr>
          <a:xfrm>
            <a:off x="7710062" y="180721"/>
            <a:ext cx="1056406" cy="35126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chemeClr val="accent4"/>
        </a:solidFill>
        <a:effectLst/>
      </p:bgPr>
    </p:bg>
    <p:spTree>
      <p:nvGrpSpPr>
        <p:cNvPr id="1" name="Shape 59"/>
        <p:cNvGrpSpPr/>
        <p:nvPr/>
      </p:nvGrpSpPr>
      <p:grpSpPr>
        <a:xfrm>
          <a:off x="0" y="0"/>
          <a:ext cx="0" cy="0"/>
          <a:chOff x="0" y="0"/>
          <a:chExt cx="0" cy="0"/>
        </a:xfrm>
      </p:grpSpPr>
      <p:sp>
        <p:nvSpPr>
          <p:cNvPr id="60" name="Google Shape;60;p46"/>
          <p:cNvSpPr txBox="1">
            <a:spLocks noGrp="1"/>
          </p:cNvSpPr>
          <p:nvPr>
            <p:ph type="title"/>
          </p:nvPr>
        </p:nvSpPr>
        <p:spPr>
          <a:xfrm>
            <a:off x="1368000" y="1422419"/>
            <a:ext cx="7398468" cy="615553"/>
          </a:xfrm>
          <a:prstGeom prst="rect">
            <a:avLst/>
          </a:prstGeom>
          <a:noFill/>
          <a:ln>
            <a:noFill/>
          </a:ln>
        </p:spPr>
        <p:txBody>
          <a:bodyPr spcFirstLastPara="1" wrap="square" lIns="0" tIns="0" rIns="0" bIns="0" anchor="b" anchorCtr="0">
            <a:spAutoFit/>
          </a:bodyPr>
          <a:lstStyle>
            <a:lvl1pPr lvl="0" algn="l">
              <a:spcBef>
                <a:spcPts val="0"/>
              </a:spcBef>
              <a:spcAft>
                <a:spcPts val="0"/>
              </a:spcAft>
              <a:buClr>
                <a:schemeClr val="lt1"/>
              </a:buClr>
              <a:buSzPts val="4000"/>
              <a:buFont typeface="Georgia"/>
              <a:buNone/>
              <a:defRPr sz="40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6"/>
          <p:cNvSpPr txBox="1">
            <a:spLocks noGrp="1"/>
          </p:cNvSpPr>
          <p:nvPr>
            <p:ph type="body" idx="1"/>
          </p:nvPr>
        </p:nvSpPr>
        <p:spPr>
          <a:xfrm>
            <a:off x="1368000" y="2179974"/>
            <a:ext cx="7398468" cy="1250156"/>
          </a:xfrm>
          <a:prstGeom prst="rect">
            <a:avLst/>
          </a:prstGeom>
          <a:noFill/>
          <a:ln>
            <a:noFill/>
          </a:ln>
        </p:spPr>
        <p:txBody>
          <a:bodyPr spcFirstLastPara="1" wrap="square" lIns="0" tIns="0" rIns="0" bIns="0" anchor="t" anchorCtr="0">
            <a:noAutofit/>
          </a:bodyPr>
          <a:lstStyle>
            <a:lvl1pPr marL="457200" lvl="0" indent="-228600" algn="l">
              <a:spcBef>
                <a:spcPts val="1000"/>
              </a:spcBef>
              <a:spcAft>
                <a:spcPts val="0"/>
              </a:spcAft>
              <a:buClr>
                <a:srgbClr val="FFFFFF"/>
              </a:buClr>
              <a:buSzPts val="2000"/>
              <a:buNone/>
              <a:defRPr sz="2000">
                <a:solidFill>
                  <a:srgbClr val="FFFFFF"/>
                </a:solidFill>
              </a:defRPr>
            </a:lvl1pPr>
            <a:lvl2pPr marL="914400" lvl="1" indent="-228600" algn="l">
              <a:spcBef>
                <a:spcPts val="1000"/>
              </a:spcBef>
              <a:spcAft>
                <a:spcPts val="0"/>
              </a:spcAft>
              <a:buClr>
                <a:srgbClr val="898989"/>
              </a:buClr>
              <a:buSzPts val="1800"/>
              <a:buNone/>
              <a:defRPr sz="1800">
                <a:solidFill>
                  <a:srgbClr val="898989"/>
                </a:solidFill>
              </a:defRPr>
            </a:lvl2pPr>
            <a:lvl3pPr marL="1371600" lvl="2" indent="-228600" algn="l">
              <a:spcBef>
                <a:spcPts val="1000"/>
              </a:spcBef>
              <a:spcAft>
                <a:spcPts val="0"/>
              </a:spcAft>
              <a:buClr>
                <a:srgbClr val="898989"/>
              </a:buClr>
              <a:buSzPts val="1920"/>
              <a:buNone/>
              <a:defRPr sz="1600">
                <a:solidFill>
                  <a:srgbClr val="898989"/>
                </a:solidFill>
              </a:defRPr>
            </a:lvl3pPr>
            <a:lvl4pPr marL="1828800" lvl="3" indent="-228600" algn="l">
              <a:spcBef>
                <a:spcPts val="0"/>
              </a:spcBef>
              <a:spcAft>
                <a:spcPts val="0"/>
              </a:spcAft>
              <a:buClr>
                <a:srgbClr val="898989"/>
              </a:buClr>
              <a:buSzPts val="1680"/>
              <a:buNone/>
              <a:defRPr sz="1400">
                <a:solidFill>
                  <a:srgbClr val="898989"/>
                </a:solidFill>
              </a:defRPr>
            </a:lvl4pPr>
            <a:lvl5pPr marL="2286000" lvl="4" indent="-228600" algn="l">
              <a:spcBef>
                <a:spcPts val="500"/>
              </a:spcBef>
              <a:spcAft>
                <a:spcPts val="0"/>
              </a:spcAft>
              <a:buClr>
                <a:srgbClr val="898989"/>
              </a:buClr>
              <a:buSzPts val="1400"/>
              <a:buNone/>
              <a:defRPr sz="1400">
                <a:solidFill>
                  <a:srgbClr val="898989"/>
                </a:solidFill>
              </a:defRPr>
            </a:lvl5pPr>
            <a:lvl6pPr marL="2743200" lvl="5" indent="-228600" algn="l">
              <a:spcBef>
                <a:spcPts val="1000"/>
              </a:spcBef>
              <a:spcAft>
                <a:spcPts val="0"/>
              </a:spcAft>
              <a:buClr>
                <a:srgbClr val="898989"/>
              </a:buClr>
              <a:buSzPts val="1400"/>
              <a:buNone/>
              <a:defRPr sz="1400">
                <a:solidFill>
                  <a:srgbClr val="898989"/>
                </a:solidFill>
              </a:defRPr>
            </a:lvl6pPr>
            <a:lvl7pPr marL="3200400" lvl="6" indent="-228600" algn="l">
              <a:spcBef>
                <a:spcPts val="500"/>
              </a:spcBef>
              <a:spcAft>
                <a:spcPts val="0"/>
              </a:spcAft>
              <a:buClr>
                <a:srgbClr val="898989"/>
              </a:buClr>
              <a:buSzPts val="1400"/>
              <a:buNone/>
              <a:defRPr sz="1400">
                <a:solidFill>
                  <a:srgbClr val="898989"/>
                </a:solidFill>
              </a:defRPr>
            </a:lvl7pPr>
            <a:lvl8pPr marL="3657600" lvl="7" indent="-228600" algn="l">
              <a:spcBef>
                <a:spcPts val="500"/>
              </a:spcBef>
              <a:spcAft>
                <a:spcPts val="0"/>
              </a:spcAft>
              <a:buClr>
                <a:srgbClr val="898989"/>
              </a:buClr>
              <a:buSzPts val="1400"/>
              <a:buNone/>
              <a:defRPr sz="1400">
                <a:solidFill>
                  <a:srgbClr val="898989"/>
                </a:solidFill>
              </a:defRPr>
            </a:lvl8pPr>
            <a:lvl9pPr marL="4114800" lvl="8" indent="-228600" algn="l">
              <a:spcBef>
                <a:spcPts val="500"/>
              </a:spcBef>
              <a:spcAft>
                <a:spcPts val="0"/>
              </a:spcAft>
              <a:buClr>
                <a:srgbClr val="898989"/>
              </a:buClr>
              <a:buSzPts val="1400"/>
              <a:buNone/>
              <a:defRPr sz="1400">
                <a:solidFill>
                  <a:srgbClr val="898989"/>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47"/>
          <p:cNvSpPr txBox="1">
            <a:spLocks noGrp="1"/>
          </p:cNvSpPr>
          <p:nvPr>
            <p:ph type="title"/>
          </p:nvPr>
        </p:nvSpPr>
        <p:spPr>
          <a:xfrm>
            <a:off x="360002" y="690479"/>
            <a:ext cx="8406469" cy="523220"/>
          </a:xfrm>
          <a:prstGeom prst="rect">
            <a:avLst/>
          </a:prstGeom>
          <a:noFill/>
          <a:ln>
            <a:noFill/>
          </a:ln>
        </p:spPr>
        <p:txBody>
          <a:bodyPr spcFirstLastPara="1" wrap="square" lIns="0" tIns="0" rIns="0" bIns="0" anchor="t" anchorCtr="0">
            <a:spAutoFit/>
          </a:bodyPr>
          <a:lstStyle>
            <a:lvl1pPr lvl="0" algn="l">
              <a:spcBef>
                <a:spcPts val="0"/>
              </a:spcBef>
              <a:spcAft>
                <a:spcPts val="0"/>
              </a:spcAft>
              <a:buClr>
                <a:schemeClr val="dk1"/>
              </a:buClr>
              <a:buSzPts val="3400"/>
              <a:buFont typeface="Georgia"/>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7"/>
          <p:cNvSpPr txBox="1">
            <a:spLocks noGrp="1"/>
          </p:cNvSpPr>
          <p:nvPr>
            <p:ph type="body" idx="1"/>
          </p:nvPr>
        </p:nvSpPr>
        <p:spPr>
          <a:xfrm>
            <a:off x="360000" y="1499999"/>
            <a:ext cx="4122000" cy="3840000"/>
          </a:xfrm>
          <a:prstGeom prst="rect">
            <a:avLst/>
          </a:prstGeom>
          <a:noFill/>
          <a:ln>
            <a:noFill/>
          </a:ln>
        </p:spPr>
        <p:txBody>
          <a:bodyPr spcFirstLastPara="1" wrap="square" lIns="0" tIns="0" rIns="0" bIns="0" anchor="t" anchorCtr="0">
            <a:noAutofit/>
          </a:bodyPr>
          <a:lstStyle>
            <a:lvl1pPr marL="457200" lvl="0" indent="-228600" algn="l">
              <a:spcBef>
                <a:spcPts val="1000"/>
              </a:spcBef>
              <a:spcAft>
                <a:spcPts val="0"/>
              </a:spcAft>
              <a:buClr>
                <a:schemeClr val="dk1"/>
              </a:buClr>
              <a:buSzPts val="2000"/>
              <a:buNone/>
              <a:defRPr sz="2000"/>
            </a:lvl1pPr>
            <a:lvl2pPr marL="914400" lvl="1" indent="-228600" algn="l">
              <a:spcBef>
                <a:spcPts val="1000"/>
              </a:spcBef>
              <a:spcAft>
                <a:spcPts val="0"/>
              </a:spcAft>
              <a:buClr>
                <a:srgbClr val="E30514"/>
              </a:buClr>
              <a:buSzPts val="2000"/>
              <a:buNone/>
              <a:defRPr sz="2000">
                <a:solidFill>
                  <a:srgbClr val="E30514"/>
                </a:solidFill>
              </a:defRPr>
            </a:lvl2pPr>
            <a:lvl3pPr marL="1371600" lvl="2" indent="-381000" algn="l">
              <a:spcBef>
                <a:spcPts val="1000"/>
              </a:spcBef>
              <a:spcAft>
                <a:spcPts val="0"/>
              </a:spcAft>
              <a:buClr>
                <a:schemeClr val="dk1"/>
              </a:buClr>
              <a:buSzPts val="2400"/>
              <a:buChar char="•"/>
              <a:defRPr sz="2000"/>
            </a:lvl3pPr>
            <a:lvl4pPr marL="1828800" lvl="3" indent="-381000" algn="l">
              <a:spcBef>
                <a:spcPts val="0"/>
              </a:spcBef>
              <a:spcAft>
                <a:spcPts val="0"/>
              </a:spcAft>
              <a:buClr>
                <a:schemeClr val="dk1"/>
              </a:buClr>
              <a:buSzPts val="2400"/>
              <a:buChar char="•"/>
              <a:defRPr sz="2000"/>
            </a:lvl4pPr>
            <a:lvl5pPr marL="2286000" lvl="4" indent="-355600" algn="l">
              <a:spcBef>
                <a:spcPts val="500"/>
              </a:spcBef>
              <a:spcAft>
                <a:spcPts val="0"/>
              </a:spcAft>
              <a:buClr>
                <a:schemeClr val="dk1"/>
              </a:buClr>
              <a:buSzPts val="2000"/>
              <a:buChar char="−"/>
              <a:defRPr sz="2000"/>
            </a:lvl5pPr>
            <a:lvl6pPr marL="2743200" lvl="5" indent="-342900" algn="l">
              <a:spcBef>
                <a:spcPts val="1000"/>
              </a:spcBef>
              <a:spcAft>
                <a:spcPts val="0"/>
              </a:spcAft>
              <a:buClr>
                <a:schemeClr val="dk1"/>
              </a:buClr>
              <a:buSzPts val="1800"/>
              <a:buAutoNum type="arabicPlain"/>
              <a:defRPr sz="1800"/>
            </a:lvl6pPr>
            <a:lvl7pPr marL="3200400" lvl="6" indent="-228600" algn="l">
              <a:spcBef>
                <a:spcPts val="500"/>
              </a:spcBef>
              <a:spcAft>
                <a:spcPts val="0"/>
              </a:spcAft>
              <a:buClr>
                <a:schemeClr val="dk1"/>
              </a:buClr>
              <a:buSzPts val="1800"/>
              <a:buNone/>
              <a:defRPr sz="1800"/>
            </a:lvl7pPr>
            <a:lvl8pPr marL="3657600" lvl="7" indent="-228600" algn="l">
              <a:spcBef>
                <a:spcPts val="500"/>
              </a:spcBef>
              <a:spcAft>
                <a:spcPts val="0"/>
              </a:spcAft>
              <a:buClr>
                <a:schemeClr val="dk1"/>
              </a:buClr>
              <a:buSzPts val="1800"/>
              <a:buNone/>
              <a:defRPr sz="1800"/>
            </a:lvl8pPr>
            <a:lvl9pPr marL="4114800" lvl="8" indent="-342900" algn="l">
              <a:spcBef>
                <a:spcPts val="500"/>
              </a:spcBef>
              <a:spcAft>
                <a:spcPts val="0"/>
              </a:spcAft>
              <a:buClr>
                <a:schemeClr val="dk1"/>
              </a:buClr>
              <a:buSzPts val="1800"/>
              <a:buChar char="•"/>
              <a:defRPr sz="1800"/>
            </a:lvl9pPr>
          </a:lstStyle>
          <a:p>
            <a:endParaRPr/>
          </a:p>
        </p:txBody>
      </p:sp>
      <p:sp>
        <p:nvSpPr>
          <p:cNvPr id="65" name="Google Shape;65;p47"/>
          <p:cNvSpPr txBox="1">
            <a:spLocks noGrp="1"/>
          </p:cNvSpPr>
          <p:nvPr>
            <p:ph type="body" idx="2"/>
          </p:nvPr>
        </p:nvSpPr>
        <p:spPr>
          <a:xfrm>
            <a:off x="4648200" y="1499999"/>
            <a:ext cx="4122000" cy="3840000"/>
          </a:xfrm>
          <a:prstGeom prst="rect">
            <a:avLst/>
          </a:prstGeom>
          <a:noFill/>
          <a:ln>
            <a:noFill/>
          </a:ln>
        </p:spPr>
        <p:txBody>
          <a:bodyPr spcFirstLastPara="1" wrap="square" lIns="0" tIns="0" rIns="0" bIns="0" anchor="t" anchorCtr="0">
            <a:noAutofit/>
          </a:bodyPr>
          <a:lstStyle>
            <a:lvl1pPr marL="457200" lvl="0" indent="-228600" algn="l">
              <a:spcBef>
                <a:spcPts val="1000"/>
              </a:spcBef>
              <a:spcAft>
                <a:spcPts val="0"/>
              </a:spcAft>
              <a:buClr>
                <a:schemeClr val="dk1"/>
              </a:buClr>
              <a:buSzPts val="2000"/>
              <a:buNone/>
              <a:defRPr sz="2000"/>
            </a:lvl1pPr>
            <a:lvl2pPr marL="914400" lvl="1" indent="-228600" algn="l">
              <a:spcBef>
                <a:spcPts val="1000"/>
              </a:spcBef>
              <a:spcAft>
                <a:spcPts val="0"/>
              </a:spcAft>
              <a:buClr>
                <a:srgbClr val="E30514"/>
              </a:buClr>
              <a:buSzPts val="2000"/>
              <a:buNone/>
              <a:defRPr sz="2000">
                <a:solidFill>
                  <a:srgbClr val="E30514"/>
                </a:solidFill>
              </a:defRPr>
            </a:lvl2pPr>
            <a:lvl3pPr marL="1371600" lvl="2" indent="-381000" algn="l">
              <a:spcBef>
                <a:spcPts val="1000"/>
              </a:spcBef>
              <a:spcAft>
                <a:spcPts val="0"/>
              </a:spcAft>
              <a:buClr>
                <a:schemeClr val="dk1"/>
              </a:buClr>
              <a:buSzPts val="2400"/>
              <a:buChar char="•"/>
              <a:defRPr sz="2000"/>
            </a:lvl3pPr>
            <a:lvl4pPr marL="1828800" lvl="3" indent="-381000" algn="l">
              <a:spcBef>
                <a:spcPts val="0"/>
              </a:spcBef>
              <a:spcAft>
                <a:spcPts val="0"/>
              </a:spcAft>
              <a:buClr>
                <a:schemeClr val="dk1"/>
              </a:buClr>
              <a:buSzPts val="2400"/>
              <a:buChar char="•"/>
              <a:defRPr sz="2000"/>
            </a:lvl4pPr>
            <a:lvl5pPr marL="2286000" lvl="4" indent="-355600" algn="l">
              <a:spcBef>
                <a:spcPts val="500"/>
              </a:spcBef>
              <a:spcAft>
                <a:spcPts val="0"/>
              </a:spcAft>
              <a:buClr>
                <a:schemeClr val="dk1"/>
              </a:buClr>
              <a:buSzPts val="2000"/>
              <a:buChar char="−"/>
              <a:defRPr sz="2000"/>
            </a:lvl5pPr>
            <a:lvl6pPr marL="2743200" lvl="5" indent="-342900" algn="l">
              <a:spcBef>
                <a:spcPts val="1000"/>
              </a:spcBef>
              <a:spcAft>
                <a:spcPts val="0"/>
              </a:spcAft>
              <a:buClr>
                <a:schemeClr val="dk1"/>
              </a:buClr>
              <a:buSzPts val="1800"/>
              <a:buAutoNum type="arabicPlain"/>
              <a:defRPr sz="1800"/>
            </a:lvl6pPr>
            <a:lvl7pPr marL="3200400" lvl="6" indent="-228600" algn="l">
              <a:spcBef>
                <a:spcPts val="500"/>
              </a:spcBef>
              <a:spcAft>
                <a:spcPts val="0"/>
              </a:spcAft>
              <a:buClr>
                <a:schemeClr val="dk1"/>
              </a:buClr>
              <a:buSzPts val="1800"/>
              <a:buNone/>
              <a:defRPr sz="1800"/>
            </a:lvl7pPr>
            <a:lvl8pPr marL="3657600" lvl="7" indent="-228600" algn="l">
              <a:spcBef>
                <a:spcPts val="500"/>
              </a:spcBef>
              <a:spcAft>
                <a:spcPts val="0"/>
              </a:spcAft>
              <a:buClr>
                <a:schemeClr val="dk1"/>
              </a:buClr>
              <a:buSzPts val="1800"/>
              <a:buNone/>
              <a:defRPr sz="1800"/>
            </a:lvl8pPr>
            <a:lvl9pPr marL="4114800" lvl="8" indent="-342900" algn="l">
              <a:spcBef>
                <a:spcPts val="500"/>
              </a:spcBef>
              <a:spcAft>
                <a:spcPts val="0"/>
              </a:spcAft>
              <a:buClr>
                <a:schemeClr val="dk1"/>
              </a:buClr>
              <a:buSzPts val="1800"/>
              <a:buChar char="•"/>
              <a:defRPr sz="1800"/>
            </a:lvl9pPr>
          </a:lstStyle>
          <a:p>
            <a:endParaRPr/>
          </a:p>
        </p:txBody>
      </p:sp>
      <p:sp>
        <p:nvSpPr>
          <p:cNvPr id="66" name="Google Shape;66;p47"/>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7"/>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7"/>
          <p:cNvSpPr txBox="1">
            <a:spLocks noGrp="1"/>
          </p:cNvSpPr>
          <p:nvPr>
            <p:ph type="sldNum" idx="12"/>
          </p:nvPr>
        </p:nvSpPr>
        <p:spPr>
          <a:xfrm>
            <a:off x="6553200" y="5407673"/>
            <a:ext cx="2213268" cy="193557"/>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898989"/>
                </a:solidFill>
                <a:latin typeface="Georgia"/>
                <a:ea typeface="Georgia"/>
                <a:cs typeface="Georgia"/>
                <a:sym typeface="Georgia"/>
              </a:defRPr>
            </a:lvl1pPr>
            <a:lvl2pPr marL="0" lvl="1" indent="0" algn="r">
              <a:spcBef>
                <a:spcPts val="0"/>
              </a:spcBef>
              <a:buNone/>
              <a:defRPr sz="1100">
                <a:solidFill>
                  <a:srgbClr val="898989"/>
                </a:solidFill>
                <a:latin typeface="Georgia"/>
                <a:ea typeface="Georgia"/>
                <a:cs typeface="Georgia"/>
                <a:sym typeface="Georgia"/>
              </a:defRPr>
            </a:lvl2pPr>
            <a:lvl3pPr marL="0" lvl="2" indent="0" algn="r">
              <a:spcBef>
                <a:spcPts val="0"/>
              </a:spcBef>
              <a:buNone/>
              <a:defRPr sz="1100">
                <a:solidFill>
                  <a:srgbClr val="898989"/>
                </a:solidFill>
                <a:latin typeface="Georgia"/>
                <a:ea typeface="Georgia"/>
                <a:cs typeface="Georgia"/>
                <a:sym typeface="Georgia"/>
              </a:defRPr>
            </a:lvl3pPr>
            <a:lvl4pPr marL="0" lvl="3" indent="0" algn="r">
              <a:spcBef>
                <a:spcPts val="0"/>
              </a:spcBef>
              <a:buNone/>
              <a:defRPr sz="1100">
                <a:solidFill>
                  <a:srgbClr val="898989"/>
                </a:solidFill>
                <a:latin typeface="Georgia"/>
                <a:ea typeface="Georgia"/>
                <a:cs typeface="Georgia"/>
                <a:sym typeface="Georgia"/>
              </a:defRPr>
            </a:lvl4pPr>
            <a:lvl5pPr marL="0" lvl="4" indent="0" algn="r">
              <a:spcBef>
                <a:spcPts val="0"/>
              </a:spcBef>
              <a:buNone/>
              <a:defRPr sz="1100">
                <a:solidFill>
                  <a:srgbClr val="898989"/>
                </a:solidFill>
                <a:latin typeface="Georgia"/>
                <a:ea typeface="Georgia"/>
                <a:cs typeface="Georgia"/>
                <a:sym typeface="Georgia"/>
              </a:defRPr>
            </a:lvl5pPr>
            <a:lvl6pPr marL="0" lvl="5" indent="0" algn="r">
              <a:spcBef>
                <a:spcPts val="0"/>
              </a:spcBef>
              <a:buNone/>
              <a:defRPr sz="1100">
                <a:solidFill>
                  <a:srgbClr val="898989"/>
                </a:solidFill>
                <a:latin typeface="Georgia"/>
                <a:ea typeface="Georgia"/>
                <a:cs typeface="Georgia"/>
                <a:sym typeface="Georgia"/>
              </a:defRPr>
            </a:lvl6pPr>
            <a:lvl7pPr marL="0" lvl="6" indent="0" algn="r">
              <a:spcBef>
                <a:spcPts val="0"/>
              </a:spcBef>
              <a:buNone/>
              <a:defRPr sz="1100">
                <a:solidFill>
                  <a:srgbClr val="898989"/>
                </a:solidFill>
                <a:latin typeface="Georgia"/>
                <a:ea typeface="Georgia"/>
                <a:cs typeface="Georgia"/>
                <a:sym typeface="Georgia"/>
              </a:defRPr>
            </a:lvl7pPr>
            <a:lvl8pPr marL="0" lvl="7" indent="0" algn="r">
              <a:spcBef>
                <a:spcPts val="0"/>
              </a:spcBef>
              <a:buNone/>
              <a:defRPr sz="1100">
                <a:solidFill>
                  <a:srgbClr val="898989"/>
                </a:solidFill>
                <a:latin typeface="Georgia"/>
                <a:ea typeface="Georgia"/>
                <a:cs typeface="Georgia"/>
                <a:sym typeface="Georgia"/>
              </a:defRPr>
            </a:lvl8pPr>
            <a:lvl9pPr marL="0" lvl="8" indent="0" algn="r">
              <a:spcBef>
                <a:spcPts val="0"/>
              </a:spcBef>
              <a:buNone/>
              <a:defRPr sz="1100">
                <a:solidFill>
                  <a:srgbClr val="898989"/>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cxnSp>
        <p:nvCxnSpPr>
          <p:cNvPr id="69" name="Google Shape;69;p47"/>
          <p:cNvCxnSpPr/>
          <p:nvPr/>
        </p:nvCxnSpPr>
        <p:spPr>
          <a:xfrm>
            <a:off x="360002" y="600000"/>
            <a:ext cx="8406469" cy="0"/>
          </a:xfrm>
          <a:prstGeom prst="straightConnector1">
            <a:avLst/>
          </a:prstGeom>
          <a:noFill/>
          <a:ln w="9525" cap="flat" cmpd="sng">
            <a:solidFill>
              <a:schemeClr val="dk1"/>
            </a:solidFill>
            <a:prstDash val="solid"/>
            <a:miter lim="800000"/>
            <a:headEnd type="none" w="sm" len="sm"/>
            <a:tailEnd type="none" w="sm" len="sm"/>
          </a:ln>
        </p:spPr>
      </p:cxnSp>
      <p:pic>
        <p:nvPicPr>
          <p:cNvPr id="70" name="Google Shape;70;p47" descr="logolarge600.png"/>
          <p:cNvPicPr preferRelativeResize="0"/>
          <p:nvPr/>
        </p:nvPicPr>
        <p:blipFill rotWithShape="1">
          <a:blip r:embed="rId2">
            <a:alphaModFix/>
          </a:blip>
          <a:srcRect/>
          <a:stretch/>
        </p:blipFill>
        <p:spPr>
          <a:xfrm>
            <a:off x="7710062" y="180721"/>
            <a:ext cx="1056406" cy="35126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ll Out Slide" type="titleOnly">
  <p:cSld name="TITLE_ONLY">
    <p:bg>
      <p:bgPr>
        <a:solidFill>
          <a:schemeClr val="lt1"/>
        </a:solidFill>
        <a:effectLst/>
      </p:bgPr>
    </p:bg>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1368001" y="630000"/>
            <a:ext cx="6836199" cy="1231106"/>
          </a:xfrm>
          <a:prstGeom prst="rect">
            <a:avLst/>
          </a:prstGeom>
          <a:noFill/>
          <a:ln>
            <a:noFill/>
          </a:ln>
        </p:spPr>
        <p:txBody>
          <a:bodyPr spcFirstLastPara="1" wrap="square" lIns="0" tIns="0" rIns="0" bIns="0" anchor="t" anchorCtr="0">
            <a:spAutoFit/>
          </a:bodyPr>
          <a:lstStyle>
            <a:lvl1pPr lvl="0" algn="l">
              <a:lnSpc>
                <a:spcPct val="145454"/>
              </a:lnSpc>
              <a:spcBef>
                <a:spcPts val="0"/>
              </a:spcBef>
              <a:spcAft>
                <a:spcPts val="0"/>
              </a:spcAft>
              <a:buClr>
                <a:schemeClr val="dk1"/>
              </a:buClr>
              <a:buSzPts val="3300"/>
              <a:buFont typeface="Georgia"/>
              <a:buNone/>
              <a:defRPr sz="3300">
                <a:solidFill>
                  <a:schemeClr val="dk1"/>
                </a:solidFill>
              </a:defRPr>
            </a:lvl1pPr>
            <a:lvl2pPr lvl="1">
              <a:spcBef>
                <a:spcPts val="15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360002" y="690479"/>
            <a:ext cx="8406469" cy="52322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360002" y="1499999"/>
            <a:ext cx="8406469" cy="3840000"/>
          </a:xfrm>
          <a:prstGeom prst="rect">
            <a:avLst/>
          </a:prstGeom>
          <a:noFill/>
          <a:ln>
            <a:noFill/>
          </a:ln>
        </p:spPr>
        <p:txBody>
          <a:bodyPr spcFirstLastPara="1" wrap="square" lIns="0" tIns="0" rIns="0" bIns="0" anchor="t" anchorCtr="0">
            <a:noAutofit/>
          </a:bodyPr>
          <a:lstStyle>
            <a:lvl1pPr marL="457200" marR="0" lvl="0" indent="-228600" algn="l" rtl="0">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1000"/>
              </a:spcBef>
              <a:spcAft>
                <a:spcPts val="0"/>
              </a:spcAft>
              <a:buClr>
                <a:srgbClr val="E30514"/>
              </a:buClr>
              <a:buSzPts val="2000"/>
              <a:buFont typeface="Arial"/>
              <a:buNone/>
              <a:defRPr sz="2000" b="1" i="0" u="none" strike="noStrike" cap="none">
                <a:solidFill>
                  <a:srgbClr val="E30514"/>
                </a:solidFill>
                <a:latin typeface="Arial"/>
                <a:ea typeface="Arial"/>
                <a:cs typeface="Arial"/>
                <a:sym typeface="Arial"/>
              </a:defRPr>
            </a:lvl2pPr>
            <a:lvl3pPr marL="1371600" marR="0" lvl="2" indent="-381000" algn="l" rtl="0">
              <a:spcBef>
                <a:spcPts val="1000"/>
              </a:spcBef>
              <a:spcAft>
                <a:spcPts val="0"/>
              </a:spcAft>
              <a:buClr>
                <a:schemeClr val="dk1"/>
              </a:buClr>
              <a:buSzPts val="2400"/>
              <a:buFont typeface="Arial"/>
              <a:buChar char="•"/>
              <a:defRPr sz="2000" b="0" i="0" u="none" strike="noStrike" cap="none">
                <a:solidFill>
                  <a:schemeClr val="dk1"/>
                </a:solidFill>
                <a:latin typeface="Arial"/>
                <a:ea typeface="Arial"/>
                <a:cs typeface="Arial"/>
                <a:sym typeface="Arial"/>
              </a:defRPr>
            </a:lvl3pPr>
            <a:lvl4pPr marL="1828800" marR="0" lvl="3" indent="-381000" algn="l" rtl="0">
              <a:spcBef>
                <a:spcPts val="0"/>
              </a:spcBef>
              <a:spcAft>
                <a:spcPts val="0"/>
              </a:spcAft>
              <a:buClr>
                <a:schemeClr val="dk1"/>
              </a:buClr>
              <a:buSzPts val="24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81000" algn="l" rtl="0">
              <a:spcBef>
                <a:spcPts val="1000"/>
              </a:spcBef>
              <a:spcAft>
                <a:spcPts val="0"/>
              </a:spcAft>
              <a:buClr>
                <a:schemeClr val="dk1"/>
              </a:buClr>
              <a:buSzPts val="2400"/>
              <a:buFont typeface="Noto Sans Symbols"/>
              <a:buAutoNum type="arabicPlain"/>
              <a:defRPr sz="2400" b="0" i="0" u="none" strike="noStrike" cap="none">
                <a:solidFill>
                  <a:schemeClr val="dk1"/>
                </a:solidFill>
                <a:latin typeface="Arial"/>
                <a:ea typeface="Arial"/>
                <a:cs typeface="Arial"/>
                <a:sym typeface="Arial"/>
              </a:defRPr>
            </a:lvl6pPr>
            <a:lvl7pPr marL="3200400" marR="0" lvl="6" indent="-228600" algn="l" rtl="0">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4114800" marR="0" lvl="8" indent="-342900" algn="l" rtl="0">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9"/>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050" b="0" i="0" u="none" strike="noStrike" cap="none">
                <a:solidFill>
                  <a:srgbClr val="1C1C1C"/>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9"/>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050" b="0" i="0" u="none" strike="noStrike" cap="none">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9"/>
          <p:cNvSpPr txBox="1">
            <a:spLocks noGrp="1"/>
          </p:cNvSpPr>
          <p:nvPr>
            <p:ph type="sldNum" idx="12"/>
          </p:nvPr>
        </p:nvSpPr>
        <p:spPr>
          <a:xfrm>
            <a:off x="6553200" y="5407673"/>
            <a:ext cx="2213268" cy="193557"/>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0" i="0" u="none" strike="noStrike" cap="none">
                <a:solidFill>
                  <a:srgbClr val="898989"/>
                </a:solidFill>
                <a:latin typeface="Georgia"/>
                <a:ea typeface="Georgia"/>
                <a:cs typeface="Georgia"/>
                <a:sym typeface="Georgia"/>
              </a:defRPr>
            </a:lvl1pPr>
            <a:lvl2pPr marL="0" marR="0" lvl="1" indent="0" algn="r" rtl="0">
              <a:spcBef>
                <a:spcPts val="0"/>
              </a:spcBef>
              <a:buNone/>
              <a:defRPr sz="1100" b="0" i="0" u="none" strike="noStrike" cap="none">
                <a:solidFill>
                  <a:srgbClr val="898989"/>
                </a:solidFill>
                <a:latin typeface="Georgia"/>
                <a:ea typeface="Georgia"/>
                <a:cs typeface="Georgia"/>
                <a:sym typeface="Georgia"/>
              </a:defRPr>
            </a:lvl2pPr>
            <a:lvl3pPr marL="0" marR="0" lvl="2" indent="0" algn="r" rtl="0">
              <a:spcBef>
                <a:spcPts val="0"/>
              </a:spcBef>
              <a:buNone/>
              <a:defRPr sz="1100" b="0" i="0" u="none" strike="noStrike" cap="none">
                <a:solidFill>
                  <a:srgbClr val="898989"/>
                </a:solidFill>
                <a:latin typeface="Georgia"/>
                <a:ea typeface="Georgia"/>
                <a:cs typeface="Georgia"/>
                <a:sym typeface="Georgia"/>
              </a:defRPr>
            </a:lvl3pPr>
            <a:lvl4pPr marL="0" marR="0" lvl="3" indent="0" algn="r" rtl="0">
              <a:spcBef>
                <a:spcPts val="0"/>
              </a:spcBef>
              <a:buNone/>
              <a:defRPr sz="1100" b="0" i="0" u="none" strike="noStrike" cap="none">
                <a:solidFill>
                  <a:srgbClr val="898989"/>
                </a:solidFill>
                <a:latin typeface="Georgia"/>
                <a:ea typeface="Georgia"/>
                <a:cs typeface="Georgia"/>
                <a:sym typeface="Georgia"/>
              </a:defRPr>
            </a:lvl4pPr>
            <a:lvl5pPr marL="0" marR="0" lvl="4" indent="0" algn="r" rtl="0">
              <a:spcBef>
                <a:spcPts val="0"/>
              </a:spcBef>
              <a:buNone/>
              <a:defRPr sz="1100" b="0" i="0" u="none" strike="noStrike" cap="none">
                <a:solidFill>
                  <a:srgbClr val="898989"/>
                </a:solidFill>
                <a:latin typeface="Georgia"/>
                <a:ea typeface="Georgia"/>
                <a:cs typeface="Georgia"/>
                <a:sym typeface="Georgia"/>
              </a:defRPr>
            </a:lvl5pPr>
            <a:lvl6pPr marL="0" marR="0" lvl="5" indent="0" algn="r" rtl="0">
              <a:spcBef>
                <a:spcPts val="0"/>
              </a:spcBef>
              <a:buNone/>
              <a:defRPr sz="1100" b="0" i="0" u="none" strike="noStrike" cap="none">
                <a:solidFill>
                  <a:srgbClr val="898989"/>
                </a:solidFill>
                <a:latin typeface="Georgia"/>
                <a:ea typeface="Georgia"/>
                <a:cs typeface="Georgia"/>
                <a:sym typeface="Georgia"/>
              </a:defRPr>
            </a:lvl6pPr>
            <a:lvl7pPr marL="0" marR="0" lvl="6" indent="0" algn="r" rtl="0">
              <a:spcBef>
                <a:spcPts val="0"/>
              </a:spcBef>
              <a:buNone/>
              <a:defRPr sz="1100" b="0" i="0" u="none" strike="noStrike" cap="none">
                <a:solidFill>
                  <a:srgbClr val="898989"/>
                </a:solidFill>
                <a:latin typeface="Georgia"/>
                <a:ea typeface="Georgia"/>
                <a:cs typeface="Georgia"/>
                <a:sym typeface="Georgia"/>
              </a:defRPr>
            </a:lvl7pPr>
            <a:lvl8pPr marL="0" marR="0" lvl="7" indent="0" algn="r" rtl="0">
              <a:spcBef>
                <a:spcPts val="0"/>
              </a:spcBef>
              <a:buNone/>
              <a:defRPr sz="1100" b="0" i="0" u="none" strike="noStrike" cap="none">
                <a:solidFill>
                  <a:srgbClr val="898989"/>
                </a:solidFill>
                <a:latin typeface="Georgia"/>
                <a:ea typeface="Georgia"/>
                <a:cs typeface="Georgia"/>
                <a:sym typeface="Georgia"/>
              </a:defRPr>
            </a:lvl8pPr>
            <a:lvl9pPr marL="0" marR="0" lvl="8" indent="0" algn="r" rtl="0">
              <a:spcBef>
                <a:spcPts val="0"/>
              </a:spcBef>
              <a:buNone/>
              <a:defRPr sz="1100" b="0" i="0" u="none" strike="noStrike" cap="none">
                <a:solidFill>
                  <a:srgbClr val="898989"/>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368425" y="1077517"/>
            <a:ext cx="7398468" cy="1661993"/>
          </a:xfrm>
          <a:prstGeom prst="rect">
            <a:avLst/>
          </a:prstGeom>
          <a:noFill/>
          <a:ln>
            <a:noFill/>
          </a:ln>
        </p:spPr>
        <p:txBody>
          <a:bodyPr spcFirstLastPara="1" wrap="square" lIns="0" tIns="0" rIns="0" bIns="0" anchor="b" anchorCtr="0">
            <a:spAutoFit/>
          </a:bodyPr>
          <a:lstStyle/>
          <a:p>
            <a:pPr marL="0" lvl="0" indent="0" algn="l" rtl="0">
              <a:spcBef>
                <a:spcPts val="0"/>
              </a:spcBef>
              <a:spcAft>
                <a:spcPts val="0"/>
              </a:spcAft>
              <a:buClr>
                <a:schemeClr val="dk1"/>
              </a:buClr>
              <a:buSzPts val="3600"/>
              <a:buFont typeface="Georgia"/>
              <a:buNone/>
            </a:pPr>
            <a:r>
              <a:rPr lang="en-GB"/>
              <a:t>A matter of life and death: explaining the wider determinants of health in the UK</a:t>
            </a:r>
            <a:endParaRPr/>
          </a:p>
        </p:txBody>
      </p:sp>
      <p:sp>
        <p:nvSpPr>
          <p:cNvPr id="93" name="Google Shape;93;p1"/>
          <p:cNvSpPr txBox="1">
            <a:spLocks noGrp="1"/>
          </p:cNvSpPr>
          <p:nvPr>
            <p:ph type="body" idx="2"/>
          </p:nvPr>
        </p:nvSpPr>
        <p:spPr>
          <a:xfrm>
            <a:off x="1368850" y="3453454"/>
            <a:ext cx="7398043" cy="45155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accent1"/>
              </a:buClr>
              <a:buSzPts val="1800"/>
              <a:buFont typeface="Arial"/>
              <a:buNone/>
            </a:pPr>
            <a:r>
              <a:rPr lang="en-GB" sz="1800"/>
              <a:t>April 2022</a:t>
            </a:r>
            <a:endParaRPr/>
          </a:p>
        </p:txBody>
      </p:sp>
      <p:sp>
        <p:nvSpPr>
          <p:cNvPr id="94" name="Google Shape;94;p1"/>
          <p:cNvSpPr txBox="1">
            <a:spLocks noGrp="1"/>
          </p:cNvSpPr>
          <p:nvPr>
            <p:ph type="subTitle" idx="1"/>
          </p:nvPr>
        </p:nvSpPr>
        <p:spPr>
          <a:xfrm>
            <a:off x="1368000" y="2917954"/>
            <a:ext cx="7398468" cy="535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a:t>The Health Foundation and </a:t>
            </a:r>
            <a:r>
              <a:rPr lang="en-G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FrameWorks </a:t>
            </a:r>
            <a:r>
              <a:rPr lang="en-GB"/>
              <a:t>UK</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2. Harness the power of explanation</a:t>
            </a:r>
            <a:endParaRPr sz="3200"/>
          </a:p>
        </p:txBody>
      </p:sp>
      <p:sp>
        <p:nvSpPr>
          <p:cNvPr id="164" name="Google Shape;164;p10"/>
          <p:cNvSpPr txBox="1">
            <a:spLocks noGrp="1"/>
          </p:cNvSpPr>
          <p:nvPr>
            <p:ph type="body" idx="1"/>
          </p:nvPr>
        </p:nvSpPr>
        <p:spPr>
          <a:xfrm>
            <a:off x="360003" y="1367640"/>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sz="2000" i="1"/>
              <a:t>What to do</a:t>
            </a:r>
            <a:endParaRPr/>
          </a:p>
          <a:p>
            <a:pPr marL="342900" lvl="0" indent="-342900" algn="l" rtl="0">
              <a:spcBef>
                <a:spcPts val="1000"/>
              </a:spcBef>
              <a:spcAft>
                <a:spcPts val="0"/>
              </a:spcAft>
              <a:buClr>
                <a:schemeClr val="dk1"/>
              </a:buClr>
              <a:buSzPts val="1600"/>
              <a:buFont typeface="Arial"/>
              <a:buChar char="•"/>
            </a:pPr>
            <a:r>
              <a:rPr lang="en-GB" sz="1600"/>
              <a:t>Focus on the need for strong building blocks to create good health and wellbeing in society.</a:t>
            </a:r>
            <a:endParaRPr/>
          </a:p>
          <a:p>
            <a:pPr marL="342900" lvl="0" indent="-342900" algn="l" rtl="0">
              <a:spcBef>
                <a:spcPts val="1000"/>
              </a:spcBef>
              <a:spcAft>
                <a:spcPts val="0"/>
              </a:spcAft>
              <a:buClr>
                <a:schemeClr val="dk1"/>
              </a:buClr>
              <a:buSzPts val="1600"/>
              <a:buFont typeface="Arial"/>
              <a:buChar char="•"/>
            </a:pPr>
            <a:r>
              <a:rPr lang="en-GB" sz="1600"/>
              <a:t>Use the metaphor to explain the ways in which, when these wider determinants are firmly in place, they interact with one another to give the population stability in their lives, empower them to have a voice in what happens to them, and build resilience to circumstances outside of individuals’ control.</a:t>
            </a:r>
            <a:endParaRPr/>
          </a:p>
          <a:p>
            <a:pPr marL="342900" lvl="0" indent="-342900" algn="l" rtl="0">
              <a:spcBef>
                <a:spcPts val="1000"/>
              </a:spcBef>
              <a:spcAft>
                <a:spcPts val="0"/>
              </a:spcAft>
              <a:buClr>
                <a:schemeClr val="dk1"/>
              </a:buClr>
              <a:buSzPts val="1600"/>
              <a:buFont typeface="Arial"/>
              <a:buChar char="•"/>
            </a:pPr>
            <a:r>
              <a:rPr lang="en-GB" sz="1600"/>
              <a:t>Explain existing inequalities in health outcomes with the image of building blocks that have become weak and need replacing, so that everyone can benefit from the whole structure of society.</a:t>
            </a:r>
            <a:endParaRPr/>
          </a:p>
          <a:p>
            <a:pPr marL="0" lvl="0" indent="0" algn="l" rtl="0">
              <a:spcBef>
                <a:spcPts val="1000"/>
              </a:spcBef>
              <a:spcAft>
                <a:spcPts val="0"/>
              </a:spcAft>
              <a:buClr>
                <a:schemeClr val="dk1"/>
              </a:buClr>
              <a:buSzPts val="2000"/>
              <a:buNone/>
            </a:pPr>
            <a:endParaRPr sz="2000"/>
          </a:p>
        </p:txBody>
      </p:sp>
      <p:sp>
        <p:nvSpPr>
          <p:cNvPr id="165" name="Google Shape;165;p10"/>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166" name="Google Shape;166;p10"/>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2. Harness the power of explanation</a:t>
            </a:r>
            <a:endParaRPr sz="3200"/>
          </a:p>
        </p:txBody>
      </p:sp>
      <p:sp>
        <p:nvSpPr>
          <p:cNvPr id="172" name="Google Shape;172;p11"/>
          <p:cNvSpPr txBox="1">
            <a:spLocks noGrp="1"/>
          </p:cNvSpPr>
          <p:nvPr>
            <p:ph type="body" idx="1"/>
          </p:nvPr>
        </p:nvSpPr>
        <p:spPr>
          <a:xfrm>
            <a:off x="360003" y="1367640"/>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i="1"/>
              <a:t>Tips for communicators</a:t>
            </a:r>
            <a:endParaRPr sz="2000" i="1"/>
          </a:p>
          <a:p>
            <a:pPr marL="342900" lvl="0" indent="-342900" algn="l" rtl="0">
              <a:spcBef>
                <a:spcPts val="1000"/>
              </a:spcBef>
              <a:spcAft>
                <a:spcPts val="0"/>
              </a:spcAft>
              <a:buClr>
                <a:schemeClr val="dk1"/>
              </a:buClr>
              <a:buSzPts val="1600"/>
              <a:buFont typeface="Arial"/>
              <a:buChar char="•"/>
            </a:pPr>
            <a:r>
              <a:rPr lang="en-GB" sz="1600"/>
              <a:t>Talk about a building, rather than a house. </a:t>
            </a:r>
            <a:endParaRPr/>
          </a:p>
          <a:p>
            <a:pPr marL="342900" lvl="0" indent="-342900" algn="l" rtl="0">
              <a:spcBef>
                <a:spcPts val="1000"/>
              </a:spcBef>
              <a:spcAft>
                <a:spcPts val="0"/>
              </a:spcAft>
              <a:buClr>
                <a:schemeClr val="dk1"/>
              </a:buClr>
              <a:buSzPts val="1600"/>
              <a:buFont typeface="Arial"/>
              <a:buChar char="•"/>
            </a:pPr>
            <a:r>
              <a:rPr lang="en-GB" sz="1600"/>
              <a:t>Make sure people can see that society, rather than health itself, is the building you’re talking about, to avoid triggering individualistic thinking about health. </a:t>
            </a:r>
            <a:endParaRPr/>
          </a:p>
          <a:p>
            <a:pPr marL="342900" lvl="0" indent="-342900" algn="l" rtl="0">
              <a:spcBef>
                <a:spcPts val="1000"/>
              </a:spcBef>
              <a:spcAft>
                <a:spcPts val="0"/>
              </a:spcAft>
              <a:buClr>
                <a:schemeClr val="dk1"/>
              </a:buClr>
              <a:buSzPts val="1600"/>
              <a:buFont typeface="Arial"/>
              <a:buChar char="•"/>
            </a:pPr>
            <a:r>
              <a:rPr lang="en-GB" sz="1600"/>
              <a:t>Expand and flex the scenario of the building to fit your communications goals.</a:t>
            </a:r>
            <a:endParaRPr/>
          </a:p>
          <a:p>
            <a:pPr marL="342900" lvl="0" indent="-342900" algn="l" rtl="0">
              <a:spcBef>
                <a:spcPts val="1000"/>
              </a:spcBef>
              <a:spcAft>
                <a:spcPts val="0"/>
              </a:spcAft>
              <a:buClr>
                <a:schemeClr val="dk1"/>
              </a:buClr>
              <a:buSzPts val="1600"/>
              <a:buFont typeface="Arial"/>
              <a:buChar char="•"/>
            </a:pPr>
            <a:r>
              <a:rPr lang="en-GB" sz="1600"/>
              <a:t>Talk about circumstances and events outside of individuals’ control as storms and shocks, and how having the right building blocks in place can protect people from them.</a:t>
            </a:r>
            <a:endParaRPr/>
          </a:p>
          <a:p>
            <a:pPr marL="342900" lvl="0" indent="-342900" algn="l" rtl="0">
              <a:spcBef>
                <a:spcPts val="1000"/>
              </a:spcBef>
              <a:spcAft>
                <a:spcPts val="0"/>
              </a:spcAft>
              <a:buClr>
                <a:schemeClr val="dk1"/>
              </a:buClr>
              <a:buSzPts val="1600"/>
              <a:buFont typeface="Arial"/>
              <a:buChar char="•"/>
            </a:pPr>
            <a:r>
              <a:rPr lang="en-GB" sz="1600"/>
              <a:t>Make the scenario as dynamic as possible, to give people a sense that something can be done to improve health and life expectancy. </a:t>
            </a:r>
            <a:endParaRPr/>
          </a:p>
          <a:p>
            <a:pPr marL="342900" lvl="0" indent="-342900" algn="l" rtl="0">
              <a:spcBef>
                <a:spcPts val="1000"/>
              </a:spcBef>
              <a:spcAft>
                <a:spcPts val="0"/>
              </a:spcAft>
              <a:buClr>
                <a:schemeClr val="dk1"/>
              </a:buClr>
              <a:buSzPts val="1600"/>
              <a:buFont typeface="Arial"/>
              <a:buChar char="•"/>
            </a:pPr>
            <a:r>
              <a:rPr lang="en-GB" sz="1600"/>
              <a:t>You can talk about the building’s foundations as part of the story you’re telling, but don’t make it the centrepiece of your communications. </a:t>
            </a:r>
            <a:endParaRPr sz="2000"/>
          </a:p>
        </p:txBody>
      </p:sp>
      <p:sp>
        <p:nvSpPr>
          <p:cNvPr id="173" name="Google Shape;173;p11"/>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174" name="Google Shape;174;p11"/>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2. Harness the power of explanation</a:t>
            </a:r>
            <a:endParaRPr sz="3200"/>
          </a:p>
        </p:txBody>
      </p:sp>
      <p:sp>
        <p:nvSpPr>
          <p:cNvPr id="180" name="Google Shape;180;p12"/>
          <p:cNvSpPr txBox="1">
            <a:spLocks noGrp="1"/>
          </p:cNvSpPr>
          <p:nvPr>
            <p:ph type="body" idx="1"/>
          </p:nvPr>
        </p:nvSpPr>
        <p:spPr>
          <a:xfrm>
            <a:off x="360003" y="1367640"/>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a:t>2</a:t>
            </a:r>
            <a:r>
              <a:rPr lang="en-GB" sz="2000"/>
              <a:t>) Use jobs or housing as anchors to explain how the wider determinants shape health in different ways.</a:t>
            </a:r>
            <a:endParaRPr/>
          </a:p>
          <a:p>
            <a:pPr marL="0" lvl="0" indent="0" algn="l" rtl="0">
              <a:spcBef>
                <a:spcPts val="1000"/>
              </a:spcBef>
              <a:spcAft>
                <a:spcPts val="0"/>
              </a:spcAft>
              <a:buClr>
                <a:schemeClr val="dk1"/>
              </a:buClr>
              <a:buSzPts val="1600"/>
              <a:buNone/>
            </a:pPr>
            <a:r>
              <a:rPr lang="en-GB" sz="1600" i="1"/>
              <a:t>‘Right now, people living in our poorest neighbourhoods are dying years earlier than those in wealthier areas. </a:t>
            </a:r>
            <a:endParaRPr/>
          </a:p>
          <a:p>
            <a:pPr marL="0" lvl="0" indent="0" algn="l" rtl="0">
              <a:spcBef>
                <a:spcPts val="1000"/>
              </a:spcBef>
              <a:spcAft>
                <a:spcPts val="0"/>
              </a:spcAft>
              <a:buClr>
                <a:schemeClr val="dk1"/>
              </a:buClr>
              <a:buSzPts val="1600"/>
              <a:buNone/>
            </a:pPr>
            <a:r>
              <a:rPr lang="en-GB" sz="1600" i="1"/>
              <a:t>‘One of the reasons for this is because low-paid or unstable jobs affect people’s physical and mental health. When you’re always trying to make ends meet, it can be hard to afford healthy food and decent housing. And constantly worrying about having enough money to eat or pay the rent can lead to anxiety or depression.</a:t>
            </a:r>
            <a:endParaRPr/>
          </a:p>
          <a:p>
            <a:pPr marL="0" lvl="0" indent="0" algn="l" rtl="0">
              <a:spcBef>
                <a:spcPts val="1000"/>
              </a:spcBef>
              <a:spcAft>
                <a:spcPts val="0"/>
              </a:spcAft>
              <a:buClr>
                <a:schemeClr val="dk1"/>
              </a:buClr>
              <a:buSzPts val="1600"/>
              <a:buNone/>
            </a:pPr>
            <a:r>
              <a:rPr lang="en-GB" sz="1600" i="1"/>
              <a:t>‘Increasing pay and job stability would help alleviate the stress of constantly worrying about money, and mean people can pay for the basic things they need to stay healthy like food, and heating.</a:t>
            </a:r>
            <a:endParaRPr/>
          </a:p>
          <a:p>
            <a:pPr marL="0" lvl="0" indent="0" algn="l" rtl="0">
              <a:spcBef>
                <a:spcPts val="1000"/>
              </a:spcBef>
              <a:spcAft>
                <a:spcPts val="0"/>
              </a:spcAft>
              <a:buClr>
                <a:schemeClr val="dk1"/>
              </a:buClr>
              <a:buSzPts val="1600"/>
              <a:buNone/>
            </a:pPr>
            <a:r>
              <a:rPr lang="en-GB" sz="1600" i="1"/>
              <a:t>‘This is one of the steps we need to take to make sure everyone can live the long and healthy life they were supposed to.’</a:t>
            </a:r>
            <a:endParaRPr/>
          </a:p>
          <a:p>
            <a:pPr marL="0" lvl="0" indent="0" algn="l" rtl="0">
              <a:spcBef>
                <a:spcPts val="1000"/>
              </a:spcBef>
              <a:spcAft>
                <a:spcPts val="0"/>
              </a:spcAft>
              <a:buClr>
                <a:schemeClr val="dk1"/>
              </a:buClr>
              <a:buSzPts val="2000"/>
              <a:buNone/>
            </a:pPr>
            <a:endParaRPr sz="2000"/>
          </a:p>
        </p:txBody>
      </p:sp>
      <p:sp>
        <p:nvSpPr>
          <p:cNvPr id="181" name="Google Shape;181;p12"/>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182" name="Google Shape;182;p12"/>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2. Harness the power of explanation</a:t>
            </a:r>
            <a:endParaRPr sz="3200"/>
          </a:p>
        </p:txBody>
      </p:sp>
      <p:sp>
        <p:nvSpPr>
          <p:cNvPr id="188" name="Google Shape;188;p13"/>
          <p:cNvSpPr txBox="1">
            <a:spLocks noGrp="1"/>
          </p:cNvSpPr>
          <p:nvPr>
            <p:ph type="body" idx="1"/>
          </p:nvPr>
        </p:nvSpPr>
        <p:spPr>
          <a:xfrm>
            <a:off x="360003" y="1367640"/>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sz="2000" i="1"/>
              <a:t>What to do</a:t>
            </a:r>
            <a:endParaRPr/>
          </a:p>
          <a:p>
            <a:pPr marL="342900" lvl="0" indent="-342900" algn="l" rtl="0">
              <a:spcBef>
                <a:spcPts val="1000"/>
              </a:spcBef>
              <a:spcAft>
                <a:spcPts val="0"/>
              </a:spcAft>
              <a:buClr>
                <a:schemeClr val="dk1"/>
              </a:buClr>
              <a:buSzPts val="1600"/>
              <a:buFont typeface="Arial"/>
              <a:buChar char="•"/>
            </a:pPr>
            <a:r>
              <a:rPr lang="en-GB" sz="1600"/>
              <a:t>Provide a deep-dive explanation of how jobs or housing – two of the wider determinants of health the public are most familiar with – shape people’s health and life expectancy.</a:t>
            </a:r>
            <a:endParaRPr/>
          </a:p>
          <a:p>
            <a:pPr marL="342900" lvl="0" indent="-342900" algn="l" rtl="0">
              <a:spcBef>
                <a:spcPts val="1000"/>
              </a:spcBef>
              <a:spcAft>
                <a:spcPts val="0"/>
              </a:spcAft>
              <a:buClr>
                <a:schemeClr val="dk1"/>
              </a:buClr>
              <a:buSzPts val="1600"/>
              <a:buFont typeface="Arial"/>
              <a:buChar char="•"/>
            </a:pPr>
            <a:r>
              <a:rPr lang="en-GB" sz="1600"/>
              <a:t>Zoom in on current job or housing inequalities to explain why some people are much more likely than others to die almost a decade earlier than they should.</a:t>
            </a:r>
            <a:endParaRPr/>
          </a:p>
          <a:p>
            <a:pPr marL="342900" lvl="0" indent="-342900" algn="l" rtl="0">
              <a:spcBef>
                <a:spcPts val="1000"/>
              </a:spcBef>
              <a:spcAft>
                <a:spcPts val="0"/>
              </a:spcAft>
              <a:buClr>
                <a:schemeClr val="dk1"/>
              </a:buClr>
              <a:buSzPts val="1600"/>
              <a:buFont typeface="Arial"/>
              <a:buChar char="•"/>
            </a:pPr>
            <a:r>
              <a:rPr lang="en-GB" sz="1600"/>
              <a:t>Extend the explanation and apply the same logic to lesser-known determinants (public transport, education) to increase the scope of your message.</a:t>
            </a:r>
            <a:endParaRPr/>
          </a:p>
          <a:p>
            <a:pPr marL="342900" lvl="0" indent="-342900" algn="l" rtl="0">
              <a:spcBef>
                <a:spcPts val="1000"/>
              </a:spcBef>
              <a:spcAft>
                <a:spcPts val="0"/>
              </a:spcAft>
              <a:buClr>
                <a:schemeClr val="dk1"/>
              </a:buClr>
              <a:buSzPts val="1600"/>
              <a:buFont typeface="Arial"/>
              <a:buChar char="•"/>
            </a:pPr>
            <a:r>
              <a:rPr lang="en-GB" sz="1600"/>
              <a:t>Conclude with a call to reduce inequalities on a range of issues to reduce gaps in life expectancy and improve health.</a:t>
            </a:r>
            <a:endParaRPr/>
          </a:p>
          <a:p>
            <a:pPr marL="0" lvl="0" indent="0" algn="l" rtl="0">
              <a:spcBef>
                <a:spcPts val="1000"/>
              </a:spcBef>
              <a:spcAft>
                <a:spcPts val="0"/>
              </a:spcAft>
              <a:buClr>
                <a:schemeClr val="dk1"/>
              </a:buClr>
              <a:buSzPts val="2000"/>
              <a:buNone/>
            </a:pPr>
            <a:endParaRPr sz="2000"/>
          </a:p>
        </p:txBody>
      </p:sp>
      <p:sp>
        <p:nvSpPr>
          <p:cNvPr id="189" name="Google Shape;189;p13"/>
          <p:cNvSpPr txBox="1">
            <a:spLocks noGrp="1"/>
          </p:cNvSpPr>
          <p:nvPr>
            <p:ph type="dt" idx="10"/>
          </p:nvPr>
        </p:nvSpPr>
        <p:spPr>
          <a:xfrm>
            <a:off x="360000" y="295731"/>
            <a:ext cx="936000" cy="227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190" name="Google Shape;190;p13"/>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2. Harness the power of explanation</a:t>
            </a:r>
            <a:endParaRPr sz="3200"/>
          </a:p>
        </p:txBody>
      </p:sp>
      <p:sp>
        <p:nvSpPr>
          <p:cNvPr id="196" name="Google Shape;196;p14"/>
          <p:cNvSpPr txBox="1">
            <a:spLocks noGrp="1"/>
          </p:cNvSpPr>
          <p:nvPr>
            <p:ph type="body" idx="1"/>
          </p:nvPr>
        </p:nvSpPr>
        <p:spPr>
          <a:xfrm>
            <a:off x="360003" y="1367640"/>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i="1"/>
              <a:t>Tips for communicators</a:t>
            </a:r>
            <a:endParaRPr sz="2000" i="1"/>
          </a:p>
          <a:p>
            <a:pPr marL="342900" lvl="0" indent="-342900" algn="l" rtl="0">
              <a:spcBef>
                <a:spcPts val="1000"/>
              </a:spcBef>
              <a:spcAft>
                <a:spcPts val="0"/>
              </a:spcAft>
              <a:buClr>
                <a:schemeClr val="dk1"/>
              </a:buClr>
              <a:buSzPts val="1600"/>
              <a:buFont typeface="Arial"/>
              <a:buChar char="•"/>
            </a:pPr>
            <a:r>
              <a:rPr lang="en-GB" sz="1600"/>
              <a:t>Embed your deep-dive explanation within a broader argument about life expectancy.</a:t>
            </a:r>
            <a:endParaRPr/>
          </a:p>
          <a:p>
            <a:pPr marL="342900" lvl="0" indent="-342900" algn="l" rtl="0">
              <a:spcBef>
                <a:spcPts val="1000"/>
              </a:spcBef>
              <a:spcAft>
                <a:spcPts val="0"/>
              </a:spcAft>
              <a:buClr>
                <a:schemeClr val="dk1"/>
              </a:buClr>
              <a:buSzPts val="1600"/>
              <a:buFont typeface="Arial"/>
              <a:buChar char="•"/>
            </a:pPr>
            <a:r>
              <a:rPr lang="en-GB" sz="1600"/>
              <a:t>Pick one determinant and make it the central focus of your explanation.</a:t>
            </a:r>
            <a:endParaRPr/>
          </a:p>
          <a:p>
            <a:pPr marL="342900" lvl="0" indent="-342900" algn="l" rtl="0">
              <a:spcBef>
                <a:spcPts val="1000"/>
              </a:spcBef>
              <a:spcAft>
                <a:spcPts val="0"/>
              </a:spcAft>
              <a:buClr>
                <a:schemeClr val="dk1"/>
              </a:buClr>
              <a:buSzPts val="1600"/>
              <a:buFont typeface="Arial"/>
              <a:buChar char="•"/>
            </a:pPr>
            <a:r>
              <a:rPr lang="en-GB" sz="1600"/>
              <a:t>Include at least two different ways in which the determinant shapes health in your explanation, but don’t aim to always talk about </a:t>
            </a:r>
            <a:r>
              <a:rPr lang="en-GB" sz="1600" i="1"/>
              <a:t>all</a:t>
            </a:r>
            <a:r>
              <a:rPr lang="en-GB" sz="1600"/>
              <a:t> the ways in which jobs or housing shape health.</a:t>
            </a:r>
            <a:endParaRPr/>
          </a:p>
          <a:p>
            <a:pPr marL="342900" lvl="0" indent="-342900" algn="l" rtl="0">
              <a:spcBef>
                <a:spcPts val="1000"/>
              </a:spcBef>
              <a:spcAft>
                <a:spcPts val="0"/>
              </a:spcAft>
              <a:buClr>
                <a:schemeClr val="dk1"/>
              </a:buClr>
              <a:buSzPts val="1600"/>
              <a:buFont typeface="Arial"/>
              <a:buChar char="•"/>
            </a:pPr>
            <a:r>
              <a:rPr lang="en-GB" sz="1600"/>
              <a:t>Talk about lesser-known ways the factor influences health for your chosen determinant at least as often as better-known ones. </a:t>
            </a:r>
            <a:endParaRPr/>
          </a:p>
          <a:p>
            <a:pPr marL="342900" lvl="0" indent="-342900" algn="l" rtl="0">
              <a:spcBef>
                <a:spcPts val="1000"/>
              </a:spcBef>
              <a:spcAft>
                <a:spcPts val="0"/>
              </a:spcAft>
              <a:buClr>
                <a:schemeClr val="dk1"/>
              </a:buClr>
              <a:buSzPts val="1600"/>
              <a:buFont typeface="Arial"/>
              <a:buChar char="•"/>
            </a:pPr>
            <a:r>
              <a:rPr lang="en-GB" sz="1600"/>
              <a:t>Make sure to explain why people might be living in overcrowded housing in the first place. </a:t>
            </a:r>
            <a:endParaRPr sz="2000"/>
          </a:p>
        </p:txBody>
      </p:sp>
      <p:sp>
        <p:nvSpPr>
          <p:cNvPr id="197" name="Google Shape;197;p14"/>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198" name="Google Shape;198;p14"/>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5"/>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3. Show change is possible</a:t>
            </a:r>
            <a:endParaRPr sz="3200"/>
          </a:p>
        </p:txBody>
      </p:sp>
      <p:sp>
        <p:nvSpPr>
          <p:cNvPr id="204" name="Google Shape;204;p15"/>
          <p:cNvSpPr txBox="1">
            <a:spLocks noGrp="1"/>
          </p:cNvSpPr>
          <p:nvPr>
            <p:ph type="body" idx="1"/>
          </p:nvPr>
        </p:nvSpPr>
        <p:spPr>
          <a:xfrm>
            <a:off x="360003" y="1421458"/>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dirty="0"/>
              <a:t>People feel fatalistic about the possibility of change when it comes to health. To overcome this:</a:t>
            </a:r>
            <a:endParaRPr dirty="0"/>
          </a:p>
          <a:p>
            <a:pPr marL="457200" lvl="0" indent="-457200" algn="l" rtl="0">
              <a:spcBef>
                <a:spcPts val="1000"/>
              </a:spcBef>
              <a:spcAft>
                <a:spcPts val="0"/>
              </a:spcAft>
              <a:buClr>
                <a:schemeClr val="dk1"/>
              </a:buClr>
              <a:buSzPts val="2000"/>
              <a:buFont typeface="Georgia"/>
              <a:buAutoNum type="arabicPeriod"/>
            </a:pPr>
            <a:r>
              <a:rPr lang="en-GB" dirty="0"/>
              <a:t>Pair explanations of the issue with solutions and a sense of efficacy to help people to see that change is possible</a:t>
            </a:r>
            <a:endParaRPr dirty="0"/>
          </a:p>
          <a:p>
            <a:pPr indent="-457200">
              <a:buFont typeface="Georgia"/>
              <a:buAutoNum type="arabicPeriod"/>
            </a:pPr>
            <a:r>
              <a:rPr lang="en-GB" dirty="0"/>
              <a:t>Bring the solution in early and explain how it improves health and life expectancy, to build public support for specific policies. </a:t>
            </a:r>
            <a:endParaRPr/>
          </a:p>
        </p:txBody>
      </p:sp>
      <p:sp>
        <p:nvSpPr>
          <p:cNvPr id="205" name="Google Shape;205;p15"/>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206" name="Google Shape;206;p15"/>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3. Show change is possible</a:t>
            </a:r>
            <a:endParaRPr sz="3200"/>
          </a:p>
        </p:txBody>
      </p:sp>
      <p:sp>
        <p:nvSpPr>
          <p:cNvPr id="212" name="Google Shape;212;p16"/>
          <p:cNvSpPr txBox="1">
            <a:spLocks noGrp="1"/>
          </p:cNvSpPr>
          <p:nvPr>
            <p:ph type="body" idx="1"/>
          </p:nvPr>
        </p:nvSpPr>
        <p:spPr>
          <a:xfrm>
            <a:off x="360003" y="1367640"/>
            <a:ext cx="7642830" cy="3840000"/>
          </a:xfrm>
          <a:prstGeom prst="rect">
            <a:avLst/>
          </a:prstGeom>
          <a:noFill/>
          <a:ln>
            <a:noFill/>
          </a:ln>
        </p:spPr>
        <p:txBody>
          <a:bodyPr spcFirstLastPara="1" wrap="square" lIns="0" tIns="0" rIns="0" bIns="0" anchor="t" anchorCtr="0">
            <a:noAutofit/>
          </a:bodyPr>
          <a:lstStyle/>
          <a:p>
            <a:pPr marL="457200" lvl="0" indent="-457200" algn="l" rtl="0">
              <a:spcBef>
                <a:spcPts val="0"/>
              </a:spcBef>
              <a:spcAft>
                <a:spcPts val="0"/>
              </a:spcAft>
              <a:buClr>
                <a:schemeClr val="dk1"/>
              </a:buClr>
              <a:buSzPts val="2000"/>
              <a:buAutoNum type="arabicParenR"/>
            </a:pPr>
            <a:r>
              <a:rPr lang="en-GB" sz="2000"/>
              <a:t>Pair explanations of the issue with solutions and a sense </a:t>
            </a:r>
            <a:r>
              <a:rPr lang="en-GB"/>
              <a:t>that </a:t>
            </a:r>
            <a:r>
              <a:rPr lang="en-G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we can fix it</a:t>
            </a:r>
            <a:r>
              <a:rPr lang="en-GB"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en-GB" sz="2000"/>
              <a:t>to help people to see that change is possible.</a:t>
            </a:r>
            <a:endParaRPr/>
          </a:p>
          <a:p>
            <a:pPr marL="0" lvl="0" indent="0" algn="l" rtl="0">
              <a:spcBef>
                <a:spcPts val="1000"/>
              </a:spcBef>
              <a:spcAft>
                <a:spcPts val="0"/>
              </a:spcAft>
              <a:buClr>
                <a:schemeClr val="dk1"/>
              </a:buClr>
              <a:buSzPts val="2000"/>
              <a:buNone/>
            </a:pPr>
            <a:r>
              <a:rPr lang="en-GB" i="1"/>
              <a:t>What to do</a:t>
            </a:r>
            <a:endParaRPr/>
          </a:p>
          <a:p>
            <a:pPr marL="285750" lvl="0" indent="-285750" algn="l" rtl="0">
              <a:spcBef>
                <a:spcPts val="1000"/>
              </a:spcBef>
              <a:spcAft>
                <a:spcPts val="0"/>
              </a:spcAft>
              <a:buClr>
                <a:schemeClr val="dk1"/>
              </a:buClr>
              <a:buSzPts val="1600"/>
              <a:buFont typeface="Arial"/>
              <a:buChar char="•"/>
            </a:pPr>
            <a:r>
              <a:rPr lang="en-GB" sz="1600"/>
              <a:t>Pair explanations of how the wider determinants of health shape health outcomes with a message that we can fix it. Be explicit about the fact that change is possible.</a:t>
            </a:r>
            <a:endParaRPr/>
          </a:p>
          <a:p>
            <a:pPr marL="285750" lvl="0" indent="-285750" algn="l" rtl="0">
              <a:spcBef>
                <a:spcPts val="1000"/>
              </a:spcBef>
              <a:spcAft>
                <a:spcPts val="0"/>
              </a:spcAft>
              <a:buClr>
                <a:schemeClr val="dk1"/>
              </a:buClr>
              <a:buSzPts val="1600"/>
              <a:buFont typeface="Arial"/>
              <a:buChar char="•"/>
            </a:pPr>
            <a:r>
              <a:rPr lang="en-GB" sz="1600"/>
              <a:t>Give concrete examples of how but avoid giving a long list of policy solutions. Instead focus on one or two examples of the types of solutions needed to improve health outcomes.</a:t>
            </a:r>
            <a:endParaRPr/>
          </a:p>
          <a:p>
            <a:pPr marL="0" lvl="0" indent="0" algn="l" rtl="0">
              <a:spcBef>
                <a:spcPts val="1000"/>
              </a:spcBef>
              <a:spcAft>
                <a:spcPts val="0"/>
              </a:spcAft>
              <a:buClr>
                <a:schemeClr val="dk1"/>
              </a:buClr>
              <a:buSzPts val="2000"/>
              <a:buNone/>
            </a:pPr>
            <a:endParaRPr sz="2000"/>
          </a:p>
        </p:txBody>
      </p:sp>
      <p:sp>
        <p:nvSpPr>
          <p:cNvPr id="213" name="Google Shape;213;p16"/>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April 2022</a:t>
            </a:r>
            <a:endParaRPr/>
          </a:p>
        </p:txBody>
      </p:sp>
      <p:sp>
        <p:nvSpPr>
          <p:cNvPr id="214" name="Google Shape;214;p16"/>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3. Show change is possible</a:t>
            </a:r>
            <a:endParaRPr sz="3200"/>
          </a:p>
        </p:txBody>
      </p:sp>
      <p:sp>
        <p:nvSpPr>
          <p:cNvPr id="220" name="Google Shape;220;p17"/>
          <p:cNvSpPr txBox="1">
            <a:spLocks noGrp="1"/>
          </p:cNvSpPr>
          <p:nvPr>
            <p:ph type="body" idx="1"/>
          </p:nvPr>
        </p:nvSpPr>
        <p:spPr>
          <a:xfrm>
            <a:off x="360003" y="1367640"/>
            <a:ext cx="7642830" cy="3840000"/>
          </a:xfrm>
          <a:prstGeom prst="rect">
            <a:avLst/>
          </a:prstGeom>
          <a:noFill/>
          <a:ln>
            <a:noFill/>
          </a:ln>
        </p:spPr>
        <p:txBody>
          <a:bodyPr spcFirstLastPara="1" wrap="square" lIns="0" tIns="0" rIns="0" bIns="0" anchor="t" anchorCtr="0">
            <a:noAutofit/>
          </a:bodyPr>
          <a:lstStyle/>
          <a:p>
            <a:pPr marL="457200" lvl="0" indent="-457200" algn="l" rtl="0">
              <a:spcBef>
                <a:spcPts val="0"/>
              </a:spcBef>
              <a:spcAft>
                <a:spcPts val="0"/>
              </a:spcAft>
              <a:buClr>
                <a:schemeClr val="dk1"/>
              </a:buClr>
              <a:buSzPts val="2000"/>
              <a:buFont typeface="Georgia"/>
              <a:buAutoNum type="arabicParenR" startAt="2"/>
            </a:pPr>
            <a:r>
              <a:rPr lang="en-GB" sz="2000"/>
              <a:t>To build public support for specific policies, bring the solution in early and explain how it improves health and life expectancy.</a:t>
            </a:r>
            <a:endParaRPr/>
          </a:p>
          <a:p>
            <a:pPr marL="0" lvl="0" indent="0" algn="l" rtl="0">
              <a:spcBef>
                <a:spcPts val="1000"/>
              </a:spcBef>
              <a:spcAft>
                <a:spcPts val="0"/>
              </a:spcAft>
              <a:buClr>
                <a:schemeClr val="dk1"/>
              </a:buClr>
              <a:buSzPts val="2000"/>
              <a:buNone/>
            </a:pPr>
            <a:r>
              <a:rPr lang="en-GB" i="1"/>
              <a:t>What to do</a:t>
            </a:r>
            <a:endParaRPr/>
          </a:p>
          <a:p>
            <a:pPr marL="285750" lvl="0" indent="-285750" algn="l" rtl="0">
              <a:spcBef>
                <a:spcPts val="1000"/>
              </a:spcBef>
              <a:spcAft>
                <a:spcPts val="0"/>
              </a:spcAft>
              <a:buClr>
                <a:schemeClr val="dk1"/>
              </a:buClr>
              <a:buSzPts val="1600"/>
              <a:buFont typeface="Arial"/>
              <a:buChar char="•"/>
            </a:pPr>
            <a:r>
              <a:rPr lang="en-GB" sz="1600"/>
              <a:t>Explain the specific ways in which a specific policy will improve health and life expectancy to: connect the big picture of the wider determinants of health to the role that specific policies can play in it. </a:t>
            </a:r>
            <a:endParaRPr/>
          </a:p>
          <a:p>
            <a:pPr marL="0" lvl="0" indent="0" algn="l" rtl="0">
              <a:spcBef>
                <a:spcPts val="1000"/>
              </a:spcBef>
              <a:spcAft>
                <a:spcPts val="0"/>
              </a:spcAft>
              <a:buClr>
                <a:schemeClr val="dk1"/>
              </a:buClr>
              <a:buSzPts val="2000"/>
              <a:buNone/>
            </a:pPr>
            <a:r>
              <a:rPr lang="en-GB" sz="2000"/>
              <a:t> </a:t>
            </a:r>
            <a:endParaRPr/>
          </a:p>
        </p:txBody>
      </p:sp>
      <p:sp>
        <p:nvSpPr>
          <p:cNvPr id="221" name="Google Shape;221;p17"/>
          <p:cNvSpPr txBox="1">
            <a:spLocks noGrp="1"/>
          </p:cNvSpPr>
          <p:nvPr>
            <p:ph type="dt" idx="10"/>
          </p:nvPr>
        </p:nvSpPr>
        <p:spPr>
          <a:xfrm>
            <a:off x="360000" y="295731"/>
            <a:ext cx="936000" cy="227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222" name="Google Shape;222;p17"/>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3. Show change is possible</a:t>
            </a:r>
            <a:endParaRPr sz="3200"/>
          </a:p>
        </p:txBody>
      </p:sp>
      <p:sp>
        <p:nvSpPr>
          <p:cNvPr id="228" name="Google Shape;228;p18"/>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229" name="Google Shape;229;p18"/>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a:t>A matter of life and death: explaining the wider determinants of health in the UK</a:t>
            </a:r>
            <a:endParaRPr/>
          </a:p>
        </p:txBody>
      </p:sp>
      <p:sp>
        <p:nvSpPr>
          <p:cNvPr id="230" name="Google Shape;230;p18"/>
          <p:cNvSpPr txBox="1"/>
          <p:nvPr/>
        </p:nvSpPr>
        <p:spPr>
          <a:xfrm>
            <a:off x="803950" y="1350700"/>
            <a:ext cx="7515000" cy="38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1600" i="1"/>
              <a:t>‘Right now, in the UK, some people are dying years earlier than they should. This is partly due to the chronic stress caused by constantly trying to make ends meet.</a:t>
            </a:r>
            <a:endParaRPr sz="1600" i="1"/>
          </a:p>
          <a:p>
            <a:pPr marL="0" lvl="0" indent="0" algn="l" rtl="0">
              <a:lnSpc>
                <a:spcPct val="115000"/>
              </a:lnSpc>
              <a:spcBef>
                <a:spcPts val="1200"/>
              </a:spcBef>
              <a:spcAft>
                <a:spcPts val="0"/>
              </a:spcAft>
              <a:buNone/>
            </a:pPr>
            <a:r>
              <a:rPr lang="en-GB" sz="1600" i="1"/>
              <a:t>‘This is why we need to increase the minimum wage to give people the peace of mind that they will have </a:t>
            </a:r>
            <a:r>
              <a:rPr lang="en-GB" sz="1600"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enough</a:t>
            </a:r>
            <a:r>
              <a:rPr lang="en-GB" sz="1600" i="1"/>
              <a:t> to make it through the month, protecting them from anxiety and depression. When people don’t have to worry about whether they can afford to pay the rent and feed their families, their bodies produce fewer stress hormones, which means lower blood pressure and blood sugar and a stronger immune system. In this way, being paid enough can directly protect people from illness.</a:t>
            </a:r>
            <a:endParaRPr sz="1600" i="1"/>
          </a:p>
          <a:p>
            <a:pPr marL="0" lvl="0" indent="0" algn="l" rtl="0">
              <a:lnSpc>
                <a:spcPct val="115000"/>
              </a:lnSpc>
              <a:spcBef>
                <a:spcPts val="1200"/>
              </a:spcBef>
              <a:spcAft>
                <a:spcPts val="1200"/>
              </a:spcAft>
              <a:buNone/>
            </a:pPr>
            <a:r>
              <a:rPr lang="en-GB" sz="1600" i="1"/>
              <a:t>‘To close the gaps in life expectancy, we need to reduce the chronic stress caused by not having enough to get by. One effective way to do this is to raise the national minimum wage.’ </a:t>
            </a:r>
            <a:endParaRPr sz="160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9"/>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3. Show change is possible</a:t>
            </a:r>
            <a:endParaRPr sz="3200"/>
          </a:p>
        </p:txBody>
      </p:sp>
      <p:sp>
        <p:nvSpPr>
          <p:cNvPr id="236" name="Google Shape;236;p19"/>
          <p:cNvSpPr txBox="1">
            <a:spLocks noGrp="1"/>
          </p:cNvSpPr>
          <p:nvPr>
            <p:ph type="body" idx="1"/>
          </p:nvPr>
        </p:nvSpPr>
        <p:spPr>
          <a:xfrm>
            <a:off x="360002" y="1367640"/>
            <a:ext cx="7759869"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i="1"/>
              <a:t>Tips for communicators</a:t>
            </a:r>
            <a:endParaRPr/>
          </a:p>
          <a:p>
            <a:pPr marL="285750" lvl="0" indent="-285750" algn="l" rtl="0">
              <a:spcBef>
                <a:spcPts val="1000"/>
              </a:spcBef>
              <a:spcAft>
                <a:spcPts val="0"/>
              </a:spcAft>
              <a:buClr>
                <a:schemeClr val="dk1"/>
              </a:buClr>
              <a:buSzPts val="1600"/>
              <a:buFont typeface="Arial"/>
              <a:buChar char="•"/>
            </a:pPr>
            <a:r>
              <a:rPr lang="en-GB" sz="1600"/>
              <a:t>Embed your explanation within a broader argument about life expectancy and health (see slide 16).</a:t>
            </a:r>
            <a:endParaRPr/>
          </a:p>
          <a:p>
            <a:pPr marL="285750" lvl="0" indent="-285750" algn="l" rtl="0">
              <a:spcBef>
                <a:spcPts val="1000"/>
              </a:spcBef>
              <a:spcAft>
                <a:spcPts val="0"/>
              </a:spcAft>
              <a:buClr>
                <a:schemeClr val="dk1"/>
              </a:buClr>
              <a:buSzPts val="1600"/>
              <a:buFont typeface="Arial"/>
              <a:buChar char="•"/>
            </a:pPr>
            <a:r>
              <a:rPr lang="en-GB" sz="1600"/>
              <a:t>Make the policy’s expected impact the central focus of your explanation. Avoid overcomplicating your argument by bringing multiple policies into the conversation.</a:t>
            </a:r>
            <a:endParaRPr/>
          </a:p>
          <a:p>
            <a:pPr marL="285750" lvl="0" indent="-285750" algn="l" rtl="0">
              <a:spcBef>
                <a:spcPts val="1000"/>
              </a:spcBef>
              <a:spcAft>
                <a:spcPts val="0"/>
              </a:spcAft>
              <a:buClr>
                <a:schemeClr val="dk1"/>
              </a:buClr>
              <a:buSzPts val="1600"/>
              <a:buFont typeface="Arial"/>
              <a:buChar char="•"/>
            </a:pPr>
            <a:r>
              <a:rPr lang="en-GB" sz="1600"/>
              <a:t>Talk about lesser-known </a:t>
            </a:r>
            <a:r>
              <a:rPr lang="en-GB"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pathways to health </a:t>
            </a:r>
            <a:r>
              <a:rPr lang="en-GB" sz="1600"/>
              <a:t>for your chosen policy at least as often as better-known ones. For instance, if you want to make the case for increasing the minimum wage:</a:t>
            </a:r>
            <a:endParaRPr/>
          </a:p>
          <a:p>
            <a:pPr marL="573750" lvl="2" indent="-285749" algn="l" rtl="0">
              <a:spcBef>
                <a:spcPts val="1000"/>
              </a:spcBef>
              <a:spcAft>
                <a:spcPts val="0"/>
              </a:spcAft>
              <a:buClr>
                <a:schemeClr val="dk1"/>
              </a:buClr>
              <a:buSzPts val="1920"/>
              <a:buChar char="•"/>
            </a:pPr>
            <a:r>
              <a:rPr lang="en-GB" sz="1600"/>
              <a:t>Lesser-known: If people are fairly compensated for their work, their bodies will produce fewer stress hormones, which will directly protect people from some health conditions. A higher minimum wage will ensure that more people can shape what happens in their lives, which will enhance self-worth and reduce the need for harmful coping behaviours like smoking or drinking.</a:t>
            </a:r>
            <a:endParaRPr/>
          </a:p>
          <a:p>
            <a:pPr marL="0" lvl="0" indent="0" algn="l" rtl="0">
              <a:spcBef>
                <a:spcPts val="1000"/>
              </a:spcBef>
              <a:spcAft>
                <a:spcPts val="0"/>
              </a:spcAft>
              <a:buClr>
                <a:schemeClr val="dk1"/>
              </a:buClr>
              <a:buSzPts val="2000"/>
              <a:buNone/>
            </a:pPr>
            <a:r>
              <a:rPr lang="en-GB" sz="2000"/>
              <a:t> </a:t>
            </a:r>
            <a:endParaRPr/>
          </a:p>
        </p:txBody>
      </p:sp>
      <p:sp>
        <p:nvSpPr>
          <p:cNvPr id="237" name="Google Shape;237;p19"/>
          <p:cNvSpPr txBox="1">
            <a:spLocks noGrp="1"/>
          </p:cNvSpPr>
          <p:nvPr>
            <p:ph type="dt" idx="10"/>
          </p:nvPr>
        </p:nvSpPr>
        <p:spPr>
          <a:xfrm>
            <a:off x="360000" y="295731"/>
            <a:ext cx="936000" cy="227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238" name="Google Shape;238;p19"/>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360002" y="690479"/>
            <a:ext cx="8406469"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Why we need to tell a new story about health</a:t>
            </a:r>
            <a:endParaRPr/>
          </a:p>
        </p:txBody>
      </p:sp>
      <p:sp>
        <p:nvSpPr>
          <p:cNvPr id="100" name="Google Shape;100;p2"/>
          <p:cNvSpPr txBox="1">
            <a:spLocks noGrp="1"/>
          </p:cNvSpPr>
          <p:nvPr>
            <p:ph type="body" idx="1"/>
          </p:nvPr>
        </p:nvSpPr>
        <p:spPr>
          <a:xfrm>
            <a:off x="360002" y="1499999"/>
            <a:ext cx="7192268" cy="38400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2000"/>
              <a:buFont typeface="Arial"/>
              <a:buChar char="•"/>
            </a:pPr>
            <a:r>
              <a:rPr lang="en-GB"/>
              <a:t>Almost every aspect of our lives – our jobs, homes, access to education, public transport and whether we experience poverty or racism – impacts our health and, ultimately, how long we will live. </a:t>
            </a:r>
            <a:endParaRPr/>
          </a:p>
          <a:p>
            <a:pPr marL="342900" lvl="0" indent="-342900" algn="l" rtl="0">
              <a:spcBef>
                <a:spcPts val="1000"/>
              </a:spcBef>
              <a:spcAft>
                <a:spcPts val="0"/>
              </a:spcAft>
              <a:buClr>
                <a:schemeClr val="dk1"/>
              </a:buClr>
              <a:buSzPts val="2000"/>
              <a:buFont typeface="Arial"/>
              <a:buChar char="•"/>
            </a:pPr>
            <a:r>
              <a:rPr lang="en-GB"/>
              <a:t>These factors are often referred to as </a:t>
            </a:r>
            <a:r>
              <a:rPr lang="en-GB" b="1"/>
              <a:t>the wider determinants of health</a:t>
            </a:r>
            <a:r>
              <a:rPr lang="en-GB"/>
              <a:t>. </a:t>
            </a:r>
            <a:endParaRPr/>
          </a:p>
          <a:p>
            <a:pPr marL="342900" lvl="0" indent="-342900" algn="l" rtl="0">
              <a:spcBef>
                <a:spcPts val="1000"/>
              </a:spcBef>
              <a:spcAft>
                <a:spcPts val="0"/>
              </a:spcAft>
              <a:buClr>
                <a:schemeClr val="dk1"/>
              </a:buClr>
              <a:buSzPts val="2000"/>
              <a:buFont typeface="Arial"/>
              <a:buChar char="•"/>
            </a:pPr>
            <a:r>
              <a:rPr lang="en-GB"/>
              <a:t>In the public and political debate about how to improve health in the UK, the wider determinants are often left out or misunderstood. </a:t>
            </a:r>
            <a:endParaRPr/>
          </a:p>
          <a:p>
            <a:pPr marL="342900" lvl="0" indent="-342900" algn="l" rtl="0">
              <a:spcBef>
                <a:spcPts val="1000"/>
              </a:spcBef>
              <a:spcAft>
                <a:spcPts val="0"/>
              </a:spcAft>
              <a:buClr>
                <a:schemeClr val="dk1"/>
              </a:buClr>
              <a:buSzPts val="2000"/>
              <a:buFont typeface="Arial"/>
              <a:buChar char="•"/>
            </a:pPr>
            <a:r>
              <a:rPr lang="en-GB"/>
              <a:t>People think of health in highly individualistic ways; it’s the food we eat and how much we exercise. </a:t>
            </a:r>
            <a:endParaRPr/>
          </a:p>
          <a:p>
            <a:pPr marL="0" lvl="0" indent="0" algn="l" rtl="0">
              <a:spcBef>
                <a:spcPts val="1000"/>
              </a:spcBef>
              <a:spcAft>
                <a:spcPts val="0"/>
              </a:spcAft>
              <a:buClr>
                <a:schemeClr val="dk1"/>
              </a:buClr>
              <a:buSzPts val="2000"/>
              <a:buNone/>
            </a:pPr>
            <a:endParaRPr sz="2000"/>
          </a:p>
          <a:p>
            <a:pPr marL="0" lvl="0" indent="0" algn="l" rtl="0">
              <a:spcBef>
                <a:spcPts val="1000"/>
              </a:spcBef>
              <a:spcAft>
                <a:spcPts val="0"/>
              </a:spcAft>
              <a:buClr>
                <a:schemeClr val="dk1"/>
              </a:buClr>
              <a:buSzPts val="2000"/>
              <a:buNone/>
            </a:pPr>
            <a:r>
              <a:rPr lang="en-GB" sz="2000"/>
              <a:t> </a:t>
            </a:r>
            <a:endParaRPr/>
          </a:p>
          <a:p>
            <a:pPr marL="0" lvl="0" indent="0" algn="l" rtl="0">
              <a:spcBef>
                <a:spcPts val="1000"/>
              </a:spcBef>
              <a:spcAft>
                <a:spcPts val="0"/>
              </a:spcAft>
              <a:buClr>
                <a:schemeClr val="dk1"/>
              </a:buClr>
              <a:buSzPts val="2000"/>
              <a:buNone/>
            </a:pPr>
            <a:endParaRPr sz="2000"/>
          </a:p>
          <a:p>
            <a:pPr marL="0" lvl="0" indent="0" algn="l" rtl="0">
              <a:spcBef>
                <a:spcPts val="1000"/>
              </a:spcBef>
              <a:spcAft>
                <a:spcPts val="0"/>
              </a:spcAft>
              <a:buClr>
                <a:schemeClr val="dk1"/>
              </a:buClr>
              <a:buSzPts val="2000"/>
              <a:buNone/>
            </a:pPr>
            <a:r>
              <a:rPr lang="en-GB" sz="2000"/>
              <a:t>This is a problem for those of us who want to address the widening inequalities in health across the country, because when people struggle to see how jobs, homes, hardship and discrimination link to health, they are less likely to support, and demand, the policies and actions that are needed to start addressing these issues. </a:t>
            </a:r>
            <a:endParaRPr sz="2000"/>
          </a:p>
          <a:p>
            <a:pPr marL="0" lvl="0" indent="0" algn="l" rtl="0">
              <a:spcBef>
                <a:spcPts val="1000"/>
              </a:spcBef>
              <a:spcAft>
                <a:spcPts val="0"/>
              </a:spcAft>
              <a:buClr>
                <a:schemeClr val="dk1"/>
              </a:buClr>
              <a:buSzPts val="2000"/>
              <a:buNone/>
            </a:pPr>
            <a:r>
              <a:rPr lang="en-GB" sz="2000"/>
              <a:t>Use the increase/decrease indent buttons on the Home/Paragraph tab to toggle between the styles.</a:t>
            </a:r>
            <a:endParaRPr/>
          </a:p>
          <a:p>
            <a:pPr marL="288000" lvl="2" indent="-288000" algn="l" rtl="0">
              <a:spcBef>
                <a:spcPts val="1000"/>
              </a:spcBef>
              <a:spcAft>
                <a:spcPts val="0"/>
              </a:spcAft>
              <a:buClr>
                <a:schemeClr val="dk1"/>
              </a:buClr>
              <a:buSzPts val="2400"/>
              <a:buChar char="•"/>
            </a:pPr>
            <a:r>
              <a:rPr lang="en-GB" sz="2000"/>
              <a:t>This is the first level of bullets, which is the main copy style</a:t>
            </a:r>
            <a:endParaRPr/>
          </a:p>
          <a:p>
            <a:pPr marL="1152000" lvl="3" indent="-288000" algn="l" rtl="0">
              <a:spcBef>
                <a:spcPts val="0"/>
              </a:spcBef>
              <a:spcAft>
                <a:spcPts val="0"/>
              </a:spcAft>
              <a:buClr>
                <a:schemeClr val="dk1"/>
              </a:buClr>
              <a:buSzPts val="2400"/>
              <a:buChar char="•"/>
            </a:pPr>
            <a:r>
              <a:rPr lang="en-GB" sz="2000"/>
              <a:t>This is the second level of bullets</a:t>
            </a:r>
            <a:endParaRPr/>
          </a:p>
          <a:p>
            <a:pPr marL="0" lvl="0" indent="0" algn="l" rtl="0">
              <a:spcBef>
                <a:spcPts val="1500"/>
              </a:spcBef>
              <a:spcAft>
                <a:spcPts val="0"/>
              </a:spcAft>
              <a:buClr>
                <a:schemeClr val="dk1"/>
              </a:buClr>
              <a:buSzPts val="2000"/>
              <a:buNone/>
            </a:pPr>
            <a:r>
              <a:rPr lang="en-GB" sz="2000"/>
              <a:t>To change date and ‘Title of Presentation’ go to Insert/Header and Footer. Edit content and select ‘Apply to All’</a:t>
            </a:r>
            <a:endParaRPr/>
          </a:p>
          <a:p>
            <a:pPr marL="0" lvl="0" indent="0" algn="l" rtl="0">
              <a:spcBef>
                <a:spcPts val="1000"/>
              </a:spcBef>
              <a:spcAft>
                <a:spcPts val="0"/>
              </a:spcAft>
              <a:buClr>
                <a:srgbClr val="000000"/>
              </a:buClr>
              <a:buSzPts val="1800"/>
              <a:buNone/>
            </a:pPr>
            <a:r>
              <a:rPr lang="en-GB" sz="1800" b="0" i="0">
                <a:solidFill>
                  <a:srgbClr val="000000"/>
                </a:solidFill>
                <a:latin typeface="Arial"/>
                <a:ea typeface="Arial"/>
                <a:cs typeface="Arial"/>
                <a:sym typeface="Arial"/>
              </a:rPr>
              <a:t>Almost every aspect of our lives, from our jobs to our homes, our access to education and public transport to whether we experience poverty or racism, impacts our health and ultimately, how long we will live. These factors are often referred to as the wider determinants of health. </a:t>
            </a:r>
            <a:endParaRPr b="0" i="0">
              <a:solidFill>
                <a:srgbClr val="000000"/>
              </a:solidFill>
              <a:latin typeface="Quattrocento Sans"/>
              <a:ea typeface="Quattrocento Sans"/>
              <a:cs typeface="Quattrocento Sans"/>
              <a:sym typeface="Quattrocento Sans"/>
            </a:endParaRPr>
          </a:p>
          <a:p>
            <a:pPr marL="0" lvl="0" indent="0" algn="l" rtl="0">
              <a:spcBef>
                <a:spcPts val="1000"/>
              </a:spcBef>
              <a:spcAft>
                <a:spcPts val="0"/>
              </a:spcAft>
              <a:buClr>
                <a:srgbClr val="000000"/>
              </a:buClr>
              <a:buSzPts val="1800"/>
              <a:buNone/>
            </a:pPr>
            <a:r>
              <a:rPr lang="en-GB" sz="1800" b="0" i="0">
                <a:solidFill>
                  <a:srgbClr val="000000"/>
                </a:solidFill>
                <a:latin typeface="Arial"/>
                <a:ea typeface="Arial"/>
                <a:cs typeface="Arial"/>
                <a:sym typeface="Arial"/>
              </a:rPr>
              <a:t>In the public and political debate about how to improve health in the UK, the wider determinants are often left out or misunderstood. People think of health in highly individualistic ways; it’s the food we eat and how much we exercise. </a:t>
            </a:r>
            <a:endParaRPr b="0" i="0">
              <a:solidFill>
                <a:srgbClr val="000000"/>
              </a:solidFill>
              <a:latin typeface="Quattrocento Sans"/>
              <a:ea typeface="Quattrocento Sans"/>
              <a:cs typeface="Quattrocento Sans"/>
              <a:sym typeface="Quattrocento Sans"/>
            </a:endParaRPr>
          </a:p>
          <a:p>
            <a:pPr marL="0" lvl="0" indent="0" algn="l" rtl="0">
              <a:spcBef>
                <a:spcPts val="1000"/>
              </a:spcBef>
              <a:spcAft>
                <a:spcPts val="0"/>
              </a:spcAft>
              <a:buClr>
                <a:srgbClr val="43423E"/>
              </a:buClr>
              <a:buSzPts val="1800"/>
              <a:buNone/>
            </a:pPr>
            <a:r>
              <a:rPr lang="en-GB" sz="1800" b="0" i="0">
                <a:solidFill>
                  <a:srgbClr val="43423E"/>
                </a:solidFill>
                <a:latin typeface="Arial"/>
                <a:ea typeface="Arial"/>
                <a:cs typeface="Arial"/>
                <a:sym typeface="Arial"/>
              </a:rPr>
              <a:t> </a:t>
            </a:r>
            <a:endParaRPr b="0" i="0">
              <a:solidFill>
                <a:srgbClr val="000000"/>
              </a:solidFill>
              <a:latin typeface="Quattrocento Sans"/>
              <a:ea typeface="Quattrocento Sans"/>
              <a:cs typeface="Quattrocento Sans"/>
              <a:sym typeface="Quattrocento Sans"/>
            </a:endParaRPr>
          </a:p>
          <a:p>
            <a:pPr marL="0" lvl="0" indent="0" algn="l" rtl="0">
              <a:spcBef>
                <a:spcPts val="1000"/>
              </a:spcBef>
              <a:spcAft>
                <a:spcPts val="0"/>
              </a:spcAft>
              <a:buClr>
                <a:srgbClr val="000000"/>
              </a:buClr>
              <a:buSzPts val="1800"/>
              <a:buNone/>
            </a:pPr>
            <a:r>
              <a:rPr lang="en-GB" sz="1800" b="0" i="0">
                <a:solidFill>
                  <a:srgbClr val="000000"/>
                </a:solidFill>
                <a:latin typeface="Arial"/>
                <a:ea typeface="Arial"/>
                <a:cs typeface="Arial"/>
                <a:sym typeface="Arial"/>
              </a:rPr>
              <a:t>This is a problem for those of us who want to address the widening inequalities in health across the country, because when people struggle to see how jobs, homes, hardship and discrimination link to health, they are less likely to support, and demand, the policies and actions that are needed to start addressing these issues. </a:t>
            </a:r>
            <a:endParaRPr b="0" i="0">
              <a:solidFill>
                <a:srgbClr val="000000"/>
              </a:solidFill>
              <a:latin typeface="Quattrocento Sans"/>
              <a:ea typeface="Quattrocento Sans"/>
              <a:cs typeface="Quattrocento Sans"/>
              <a:sym typeface="Quattrocento Sans"/>
            </a:endParaRPr>
          </a:p>
          <a:p>
            <a:pPr marL="0" lvl="0" indent="0" algn="l" rtl="0">
              <a:spcBef>
                <a:spcPts val="1000"/>
              </a:spcBef>
              <a:spcAft>
                <a:spcPts val="0"/>
              </a:spcAft>
              <a:buClr>
                <a:schemeClr val="dk1"/>
              </a:buClr>
              <a:buSzPts val="2000"/>
              <a:buNone/>
            </a:pPr>
            <a:endParaRPr sz="2000"/>
          </a:p>
        </p:txBody>
      </p:sp>
      <p:sp>
        <p:nvSpPr>
          <p:cNvPr id="101" name="Google Shape;101;p2"/>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April 2022</a:t>
            </a:r>
            <a:endParaRPr/>
          </a:p>
        </p:txBody>
      </p:sp>
      <p:sp>
        <p:nvSpPr>
          <p:cNvPr id="102" name="Google Shape;102;p2"/>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4. Talking about the NHS</a:t>
            </a:r>
            <a:endParaRPr sz="3200"/>
          </a:p>
        </p:txBody>
      </p:sp>
      <p:sp>
        <p:nvSpPr>
          <p:cNvPr id="244" name="Google Shape;244;p20"/>
          <p:cNvSpPr txBox="1">
            <a:spLocks noGrp="1"/>
          </p:cNvSpPr>
          <p:nvPr>
            <p:ph type="body" idx="1"/>
          </p:nvPr>
        </p:nvSpPr>
        <p:spPr>
          <a:xfrm>
            <a:off x="360002" y="1367640"/>
            <a:ext cx="7759869"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a:t>Messages that focused on the NHS as a way to talk about the importance of the wider determinants of health were, at best, unpersuasive, and sometimes backfired – making people less likely to support policies and action addressing the wider determinants of health. </a:t>
            </a:r>
            <a:endParaRPr/>
          </a:p>
          <a:p>
            <a:pPr marL="0" lvl="0" indent="0" algn="l" rtl="0">
              <a:spcBef>
                <a:spcPts val="1000"/>
              </a:spcBef>
              <a:spcAft>
                <a:spcPts val="0"/>
              </a:spcAft>
              <a:buClr>
                <a:schemeClr val="dk1"/>
              </a:buClr>
              <a:buSzPts val="2000"/>
              <a:buNone/>
            </a:pPr>
            <a:r>
              <a:rPr lang="en-GB"/>
              <a:t>Where possible, avoid centring the NHS in communications about the wider determinants of health. </a:t>
            </a:r>
            <a:endParaRPr/>
          </a:p>
          <a:p>
            <a:pPr marL="0" lvl="0" indent="0" algn="l" rtl="0">
              <a:spcBef>
                <a:spcPts val="1000"/>
              </a:spcBef>
              <a:spcAft>
                <a:spcPts val="0"/>
              </a:spcAft>
              <a:buClr>
                <a:schemeClr val="dk1"/>
              </a:buClr>
              <a:buSzPts val="1600"/>
              <a:buNone/>
            </a:pPr>
            <a:r>
              <a:rPr lang="en-GB" sz="1600"/>
              <a:t> </a:t>
            </a:r>
            <a:endParaRPr/>
          </a:p>
        </p:txBody>
      </p:sp>
      <p:sp>
        <p:nvSpPr>
          <p:cNvPr id="245" name="Google Shape;245;p20"/>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246" name="Google Shape;246;p20"/>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1"/>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4. Talking about the NHS</a:t>
            </a:r>
            <a:endParaRPr sz="3200"/>
          </a:p>
        </p:txBody>
      </p:sp>
      <p:sp>
        <p:nvSpPr>
          <p:cNvPr id="252" name="Google Shape;252;p21"/>
          <p:cNvSpPr txBox="1">
            <a:spLocks noGrp="1"/>
          </p:cNvSpPr>
          <p:nvPr>
            <p:ph type="body" idx="1"/>
          </p:nvPr>
        </p:nvSpPr>
        <p:spPr>
          <a:xfrm>
            <a:off x="360003" y="1367640"/>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i="1"/>
              <a:t>What to do</a:t>
            </a:r>
            <a:endParaRPr/>
          </a:p>
          <a:p>
            <a:pPr marL="285750" lvl="0" indent="-285750" algn="l" rtl="0">
              <a:spcBef>
                <a:spcPts val="1000"/>
              </a:spcBef>
              <a:spcAft>
                <a:spcPts val="0"/>
              </a:spcAft>
              <a:buClr>
                <a:schemeClr val="dk1"/>
              </a:buClr>
              <a:buSzPts val="2000"/>
              <a:buFont typeface="Arial"/>
              <a:buChar char="•"/>
            </a:pPr>
            <a:r>
              <a:rPr lang="en-GB"/>
              <a:t>Remind the public that the NHS was never meant to go it alone and care for people’s health all by itself. Focus on the idea that it was always intended to be part of a larger system that also supported jobs, housing, education, and public transport. </a:t>
            </a:r>
            <a:endParaRPr/>
          </a:p>
          <a:p>
            <a:pPr marL="0" lvl="0" indent="0" algn="l" rtl="0">
              <a:spcBef>
                <a:spcPts val="1000"/>
              </a:spcBef>
              <a:spcAft>
                <a:spcPts val="0"/>
              </a:spcAft>
              <a:buClr>
                <a:schemeClr val="dk1"/>
              </a:buClr>
              <a:buSzPts val="2000"/>
              <a:buNone/>
            </a:pPr>
            <a:endParaRPr sz="2000"/>
          </a:p>
        </p:txBody>
      </p:sp>
      <p:sp>
        <p:nvSpPr>
          <p:cNvPr id="253" name="Google Shape;253;p21"/>
          <p:cNvSpPr txBox="1">
            <a:spLocks noGrp="1"/>
          </p:cNvSpPr>
          <p:nvPr>
            <p:ph type="dt" idx="10"/>
          </p:nvPr>
        </p:nvSpPr>
        <p:spPr>
          <a:xfrm>
            <a:off x="360000" y="295731"/>
            <a:ext cx="936000" cy="227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254" name="Google Shape;254;p21"/>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2"/>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4. Talking about the NHS</a:t>
            </a:r>
            <a:endParaRPr sz="3200"/>
          </a:p>
        </p:txBody>
      </p:sp>
      <p:sp>
        <p:nvSpPr>
          <p:cNvPr id="260" name="Google Shape;260;p22"/>
          <p:cNvSpPr txBox="1">
            <a:spLocks noGrp="1"/>
          </p:cNvSpPr>
          <p:nvPr>
            <p:ph type="body" idx="1"/>
          </p:nvPr>
        </p:nvSpPr>
        <p:spPr>
          <a:xfrm>
            <a:off x="360003" y="1367640"/>
            <a:ext cx="78865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i="1"/>
              <a:t>Tips for communicators</a:t>
            </a:r>
            <a:endParaRPr sz="2000" i="1"/>
          </a:p>
          <a:p>
            <a:pPr marL="342900" lvl="0" indent="-342900" algn="l" rtl="0">
              <a:spcBef>
                <a:spcPts val="1000"/>
              </a:spcBef>
              <a:spcAft>
                <a:spcPts val="0"/>
              </a:spcAft>
              <a:buClr>
                <a:schemeClr val="dk1"/>
              </a:buClr>
              <a:buSzPts val="1600"/>
              <a:buFont typeface="Arial"/>
              <a:buChar char="•"/>
            </a:pPr>
            <a:r>
              <a:rPr lang="en-GB" sz="1600" b="1"/>
              <a:t>Explicitly refer to people’s attachment to the NHS as an institution</a:t>
            </a:r>
            <a:r>
              <a:rPr lang="en-GB" sz="1600"/>
              <a:t>. For instance, talk about ‘the NHS we all value and rely on’. Mention iconic phrases like ‘from cradle to grave’: even unconsciously, these can help people connect the NHS with the UK’s post-war endeavour to create a comprehensive system of social welfare.</a:t>
            </a:r>
            <a:endParaRPr/>
          </a:p>
          <a:p>
            <a:pPr marL="342900" lvl="0" indent="-342900" algn="l" rtl="0">
              <a:spcBef>
                <a:spcPts val="1000"/>
              </a:spcBef>
              <a:spcAft>
                <a:spcPts val="0"/>
              </a:spcAft>
              <a:buClr>
                <a:schemeClr val="dk1"/>
              </a:buClr>
              <a:buSzPts val="1600"/>
              <a:buFont typeface="Arial"/>
              <a:buChar char="•"/>
            </a:pPr>
            <a:r>
              <a:rPr lang="en-GB" sz="1600" b="1"/>
              <a:t>Connect the dots between the NHS and the wider determinants of health explicitly. Don’t expect people to do this by themselves. </a:t>
            </a:r>
            <a:r>
              <a:rPr lang="en-GB" sz="1600"/>
              <a:t>Say something like ‘to ensure that the NHS can fulfil its intended mission, the UK needs a broader system of support to address the social and economic conditions that contribute to poor health’.</a:t>
            </a:r>
            <a:endParaRPr/>
          </a:p>
          <a:p>
            <a:pPr marL="342900" lvl="0" indent="-342900" algn="l" rtl="0">
              <a:spcBef>
                <a:spcPts val="1000"/>
              </a:spcBef>
              <a:spcAft>
                <a:spcPts val="0"/>
              </a:spcAft>
              <a:buClr>
                <a:schemeClr val="dk1"/>
              </a:buClr>
              <a:buSzPts val="1600"/>
              <a:buFont typeface="Arial"/>
              <a:buChar char="•"/>
            </a:pPr>
            <a:r>
              <a:rPr lang="en-GB" sz="1600" b="1"/>
              <a:t>Don’t make the NHS the central point of your messages. </a:t>
            </a:r>
            <a:r>
              <a:rPr lang="en-GB" sz="1600"/>
              <a:t>You don’t have to talk about the NHS as part of all your communications about the wider determinants of health. But if you need to, focus on how the NHS was never meant to go it alone.</a:t>
            </a:r>
            <a:endParaRPr sz="2000"/>
          </a:p>
        </p:txBody>
      </p:sp>
      <p:sp>
        <p:nvSpPr>
          <p:cNvPr id="261" name="Google Shape;261;p22"/>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April 2022</a:t>
            </a:r>
            <a:endParaRPr/>
          </a:p>
        </p:txBody>
      </p:sp>
      <p:sp>
        <p:nvSpPr>
          <p:cNvPr id="262" name="Google Shape;262;p22"/>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4. Talking about the NHS</a:t>
            </a:r>
            <a:endParaRPr sz="3200"/>
          </a:p>
        </p:txBody>
      </p:sp>
      <p:sp>
        <p:nvSpPr>
          <p:cNvPr id="268" name="Google Shape;268;p23"/>
          <p:cNvSpPr txBox="1">
            <a:spLocks noGrp="1"/>
          </p:cNvSpPr>
          <p:nvPr>
            <p:ph type="body" idx="1"/>
          </p:nvPr>
        </p:nvSpPr>
        <p:spPr>
          <a:xfrm>
            <a:off x="360003" y="1367640"/>
            <a:ext cx="78865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i="1"/>
              <a:t>What didn’t work</a:t>
            </a:r>
            <a:endParaRPr sz="2000" i="1"/>
          </a:p>
          <a:p>
            <a:pPr marL="342900" lvl="0" indent="-342900" algn="l" rtl="0">
              <a:spcBef>
                <a:spcPts val="1000"/>
              </a:spcBef>
              <a:spcAft>
                <a:spcPts val="0"/>
              </a:spcAft>
              <a:buClr>
                <a:schemeClr val="dk1"/>
              </a:buClr>
              <a:buSzPts val="1600"/>
              <a:buFont typeface="Arial"/>
              <a:buChar char="•"/>
            </a:pPr>
            <a:r>
              <a:rPr lang="en-GB" sz="16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Avoid messages that focus on the NHS being under strain</a:t>
            </a:r>
            <a:r>
              <a:rPr lang="en-GB"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Messages that focus on the ‘NHS being under strain” will likely trigger unhelpful </a:t>
            </a:r>
            <a:r>
              <a:rPr lang="en-GB"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thinking</a:t>
            </a:r>
            <a:r>
              <a:rPr lang="en-GB"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about the institution.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342900" lvl="0" indent="-342900" algn="l" rtl="0">
              <a:spcBef>
                <a:spcPts val="1000"/>
              </a:spcBef>
              <a:spcAft>
                <a:spcPts val="0"/>
              </a:spcAft>
              <a:buClr>
                <a:schemeClr val="dk1"/>
              </a:buClr>
              <a:buSzPts val="1600"/>
              <a:buFont typeface="Arial"/>
              <a:buChar char="•"/>
            </a:pPr>
            <a:r>
              <a:rPr lang="en-GB"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The belief that NHS resources are a finite resource can lead people to reason that giving more to some groups inevitably means taking away from others, </a:t>
            </a:r>
            <a:r>
              <a:rPr lang="en-GB"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and lead people to make the distinction between deserving and undeserving ill people</a:t>
            </a:r>
            <a:endParaRPr/>
          </a:p>
          <a:p>
            <a:pPr marL="342900" lvl="0" indent="-342900" algn="l" rtl="0">
              <a:spcBef>
                <a:spcPts val="1000"/>
              </a:spcBef>
              <a:spcAft>
                <a:spcPts val="0"/>
              </a:spcAft>
              <a:buClr>
                <a:schemeClr val="dk1"/>
              </a:buClr>
              <a:buSzPts val="1600"/>
              <a:buFont typeface="Arial"/>
              <a:buChar char="•"/>
            </a:pPr>
            <a:r>
              <a:rPr lang="en-GB" sz="1600" b="1"/>
              <a:t>Avoid messages that appeal to ‘common sense’ solutions. </a:t>
            </a:r>
            <a:r>
              <a:rPr lang="en-GB" sz="1600"/>
              <a:t>The notion of ‘common sense’ is often used by Conservative politicians to frame messages about a range of social issues. </a:t>
            </a:r>
            <a:endParaRPr/>
          </a:p>
          <a:p>
            <a:pPr marL="342900" lvl="0" indent="-342900" algn="l" rtl="0">
              <a:spcBef>
                <a:spcPts val="1000"/>
              </a:spcBef>
              <a:spcAft>
                <a:spcPts val="0"/>
              </a:spcAft>
              <a:buClr>
                <a:schemeClr val="dk1"/>
              </a:buClr>
              <a:buSzPts val="1600"/>
              <a:buFont typeface="Arial"/>
              <a:buChar char="•"/>
            </a:pPr>
            <a:r>
              <a:rPr lang="en-GB" sz="1600"/>
              <a:t>It has also been used by the public health field to argue for action on the wider determinants of health, on the grounds that it doesn’t make sense to treat people and send them back to the conditions that made them sick in the first place.</a:t>
            </a:r>
            <a:endParaRPr sz="2000"/>
          </a:p>
        </p:txBody>
      </p:sp>
      <p:sp>
        <p:nvSpPr>
          <p:cNvPr id="269" name="Google Shape;269;p23"/>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April 2022</a:t>
            </a:r>
            <a:endParaRPr/>
          </a:p>
        </p:txBody>
      </p:sp>
      <p:sp>
        <p:nvSpPr>
          <p:cNvPr id="270" name="Google Shape;270;p23"/>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4"/>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5. Talking about racism and discrimination</a:t>
            </a:r>
            <a:endParaRPr sz="3200"/>
          </a:p>
        </p:txBody>
      </p:sp>
      <p:sp>
        <p:nvSpPr>
          <p:cNvPr id="276" name="Google Shape;276;p24"/>
          <p:cNvSpPr txBox="1">
            <a:spLocks noGrp="1"/>
          </p:cNvSpPr>
          <p:nvPr>
            <p:ph type="body" idx="1"/>
          </p:nvPr>
        </p:nvSpPr>
        <p:spPr>
          <a:xfrm>
            <a:off x="360002" y="1367640"/>
            <a:ext cx="7759869"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i="1"/>
              <a:t>How people in the UK currently think about race, racism, and discrimination </a:t>
            </a:r>
            <a:endParaRPr/>
          </a:p>
          <a:p>
            <a:pPr marL="0" lvl="0" indent="0" algn="l" rtl="0">
              <a:spcBef>
                <a:spcPts val="1000"/>
              </a:spcBef>
              <a:spcAft>
                <a:spcPts val="0"/>
              </a:spcAft>
              <a:buClr>
                <a:schemeClr val="dk1"/>
              </a:buClr>
              <a:buSzPts val="2000"/>
              <a:buNone/>
            </a:pPr>
            <a:r>
              <a:rPr lang="en-GB"/>
              <a:t>People overwhelmingly think about racism as an interpersonal issue, not a systemic one. People mainly understand racism as explicit abuse committed by one individual towards another.</a:t>
            </a:r>
            <a:endParaRPr/>
          </a:p>
          <a:p>
            <a:pPr marL="0" lvl="0" indent="0" algn="l" rtl="0">
              <a:spcBef>
                <a:spcPts val="1000"/>
              </a:spcBef>
              <a:spcAft>
                <a:spcPts val="0"/>
              </a:spcAft>
              <a:buClr>
                <a:schemeClr val="dk1"/>
              </a:buClr>
              <a:buSzPts val="2000"/>
              <a:buNone/>
            </a:pPr>
            <a:r>
              <a:rPr lang="en-GB"/>
              <a:t>Other, more systemic or/and more subtle forms of racism are not on people’s minds, which makes them quick to push back against messages asking them to engage with structural racism as a reality, either on the grounds that they themselves are not racist, or that the UK as a whole is not as racist as other countries in the world. </a:t>
            </a:r>
            <a:endParaRPr/>
          </a:p>
        </p:txBody>
      </p:sp>
      <p:sp>
        <p:nvSpPr>
          <p:cNvPr id="277" name="Google Shape;277;p24"/>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278" name="Google Shape;278;p24"/>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5"/>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5. Talking about racism and discrimination</a:t>
            </a:r>
            <a:endParaRPr sz="3200"/>
          </a:p>
        </p:txBody>
      </p:sp>
      <p:sp>
        <p:nvSpPr>
          <p:cNvPr id="284" name="Google Shape;284;p25"/>
          <p:cNvSpPr txBox="1">
            <a:spLocks noGrp="1"/>
          </p:cNvSpPr>
          <p:nvPr>
            <p:ph type="body" idx="1"/>
          </p:nvPr>
        </p:nvSpPr>
        <p:spPr>
          <a:xfrm>
            <a:off x="360002" y="1367640"/>
            <a:ext cx="7759869"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i="1"/>
              <a:t>Implications for public health communicators</a:t>
            </a:r>
            <a:endParaRPr/>
          </a:p>
          <a:p>
            <a:pPr marL="0" lvl="0" indent="0" algn="l" rtl="0">
              <a:spcBef>
                <a:spcPts val="1000"/>
              </a:spcBef>
              <a:spcAft>
                <a:spcPts val="0"/>
              </a:spcAft>
              <a:buClr>
                <a:schemeClr val="dk1"/>
              </a:buClr>
              <a:buSzPts val="2000"/>
              <a:buNone/>
            </a:pPr>
            <a:r>
              <a:rPr lang="en-GB"/>
              <a:t>The lack of understanding of what structural racism entails and reluctance to engage with the issue suggests that significant work is needed to build public understanding.</a:t>
            </a:r>
            <a:endParaRPr/>
          </a:p>
          <a:p>
            <a:pPr marL="0" lvl="0" indent="0" algn="l" rtl="0">
              <a:spcBef>
                <a:spcPts val="1000"/>
              </a:spcBef>
              <a:spcAft>
                <a:spcPts val="0"/>
              </a:spcAft>
              <a:buClr>
                <a:schemeClr val="dk1"/>
              </a:buClr>
              <a:buSzPts val="2000"/>
              <a:buNone/>
            </a:pPr>
            <a:r>
              <a:rPr lang="en-GB"/>
              <a:t>Public health can’t go it alone. This doesn’t mean that public health communicators should shy away from talking about how racism shapes health outcomes and life expectancy in important ways…</a:t>
            </a:r>
            <a:endParaRPr/>
          </a:p>
          <a:p>
            <a:pPr marL="0" lvl="0" indent="0" algn="l" rtl="0">
              <a:spcBef>
                <a:spcPts val="1000"/>
              </a:spcBef>
              <a:spcAft>
                <a:spcPts val="0"/>
              </a:spcAft>
              <a:buClr>
                <a:schemeClr val="dk1"/>
              </a:buClr>
              <a:buSzPts val="2000"/>
              <a:buNone/>
            </a:pPr>
            <a:r>
              <a:rPr lang="en-GB"/>
              <a:t>… But that these efforts should happen alongside organisations whose work centres on racism to build understanding of structural racism.</a:t>
            </a:r>
            <a:endParaRPr/>
          </a:p>
        </p:txBody>
      </p:sp>
      <p:sp>
        <p:nvSpPr>
          <p:cNvPr id="285" name="Google Shape;285;p25"/>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286" name="Google Shape;286;p25"/>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6"/>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5. Talking about racism and discrimination</a:t>
            </a:r>
            <a:endParaRPr sz="3200"/>
          </a:p>
        </p:txBody>
      </p:sp>
      <p:sp>
        <p:nvSpPr>
          <p:cNvPr id="292" name="Google Shape;292;p26"/>
          <p:cNvSpPr txBox="1">
            <a:spLocks noGrp="1"/>
          </p:cNvSpPr>
          <p:nvPr>
            <p:ph type="body" idx="1"/>
          </p:nvPr>
        </p:nvSpPr>
        <p:spPr>
          <a:xfrm>
            <a:off x="360002" y="1367640"/>
            <a:ext cx="7759869"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dirty="0"/>
              <a:t>The research sets out some useful starting points, with the caveat that more research is needed to create a thorough framing strategy around race and racism in the UK more broadly:</a:t>
            </a:r>
            <a:endParaRPr sz="1600" dirty="0"/>
          </a:p>
          <a:p>
            <a:pPr marL="457200" lvl="0" indent="-457200" algn="l" rtl="0">
              <a:spcBef>
                <a:spcPts val="1000"/>
              </a:spcBef>
              <a:spcAft>
                <a:spcPts val="0"/>
              </a:spcAft>
              <a:buClr>
                <a:schemeClr val="dk1"/>
              </a:buClr>
              <a:buSzPts val="2000"/>
              <a:buFont typeface="Georgia"/>
              <a:buAutoNum type="arabicPeriod"/>
            </a:pPr>
            <a:r>
              <a:rPr lang="en-GB" dirty="0"/>
              <a:t>Always explain what data about racial inequality means. Don’t assume it will speak for itself.</a:t>
            </a:r>
            <a:endParaRPr dirty="0"/>
          </a:p>
          <a:p>
            <a:pPr indent="-457200">
              <a:buFont typeface="Georgia"/>
              <a:buAutoNum type="arabicPeriod"/>
            </a:pPr>
            <a:r>
              <a:rPr lang="en-GB" dirty="0"/>
              <a:t>Show how racism and discrimination exacerbate wider societal issues,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to avoid ‘us versus them’ thinking.</a:t>
            </a:r>
            <a:endParaRPr dirty="0"/>
          </a:p>
          <a:p>
            <a:pPr indent="-457200">
              <a:buFont typeface="Georgia"/>
              <a:buAutoNum type="arabicPeriod"/>
            </a:pPr>
            <a:r>
              <a:rPr lang="en-GB" dirty="0"/>
              <a:t>Use chronic stress as a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way</a:t>
            </a:r>
            <a:r>
              <a:rPr lang="en-GB" dirty="0"/>
              <a:t> to start building public understanding of how racism shapes health and life expectancy. </a:t>
            </a:r>
            <a:endParaRPr lang="en-GB"/>
          </a:p>
          <a:p>
            <a:pPr marL="0" indent="0"/>
            <a:endParaRPr/>
          </a:p>
        </p:txBody>
      </p:sp>
      <p:sp>
        <p:nvSpPr>
          <p:cNvPr id="293" name="Google Shape;293;p26"/>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294" name="Google Shape;294;p26"/>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5. Talking about racism and discrimination</a:t>
            </a:r>
            <a:endParaRPr sz="3200"/>
          </a:p>
        </p:txBody>
      </p:sp>
      <p:sp>
        <p:nvSpPr>
          <p:cNvPr id="300" name="Google Shape;300;p27"/>
          <p:cNvSpPr txBox="1">
            <a:spLocks noGrp="1"/>
          </p:cNvSpPr>
          <p:nvPr>
            <p:ph type="body" idx="1"/>
          </p:nvPr>
        </p:nvSpPr>
        <p:spPr>
          <a:xfrm>
            <a:off x="360003" y="1367640"/>
            <a:ext cx="7642830" cy="3840000"/>
          </a:xfrm>
          <a:prstGeom prst="rect">
            <a:avLst/>
          </a:prstGeom>
          <a:noFill/>
          <a:ln>
            <a:noFill/>
          </a:ln>
        </p:spPr>
        <p:txBody>
          <a:bodyPr spcFirstLastPara="1" wrap="square" lIns="0" tIns="0" rIns="0" bIns="0" anchor="t" anchorCtr="0">
            <a:noAutofit/>
          </a:bodyPr>
          <a:lstStyle/>
          <a:p>
            <a:pPr marL="457200" lvl="0" indent="-457200" algn="l" rtl="0">
              <a:spcBef>
                <a:spcPts val="0"/>
              </a:spcBef>
              <a:spcAft>
                <a:spcPts val="0"/>
              </a:spcAft>
              <a:buClr>
                <a:schemeClr val="dk1"/>
              </a:buClr>
              <a:buSzPts val="2000"/>
              <a:buFont typeface="Arial"/>
              <a:buAutoNum type="arabicParenR"/>
            </a:pPr>
            <a:r>
              <a:rPr lang="en-GB"/>
              <a:t>Always explain what data about racial inequality means. Don’t assume it will speak for itself.</a:t>
            </a:r>
            <a:endParaRPr sz="2000"/>
          </a:p>
          <a:p>
            <a:pPr marL="0" lvl="0" indent="0" algn="l" rtl="0">
              <a:spcBef>
                <a:spcPts val="1000"/>
              </a:spcBef>
              <a:spcAft>
                <a:spcPts val="0"/>
              </a:spcAft>
              <a:buClr>
                <a:schemeClr val="dk1"/>
              </a:buClr>
              <a:buSzPts val="2000"/>
              <a:buNone/>
            </a:pPr>
            <a:r>
              <a:rPr lang="en-GB" i="1"/>
              <a:t>What to do</a:t>
            </a:r>
            <a:endParaRPr/>
          </a:p>
          <a:p>
            <a:pPr marL="285750" lvl="0" indent="-285750" algn="l" rtl="0">
              <a:spcBef>
                <a:spcPts val="1000"/>
              </a:spcBef>
              <a:spcAft>
                <a:spcPts val="0"/>
              </a:spcAft>
              <a:buClr>
                <a:schemeClr val="dk1"/>
              </a:buClr>
              <a:buSzPts val="1600"/>
              <a:buFont typeface="Arial"/>
              <a:buChar char="•"/>
            </a:pPr>
            <a:r>
              <a:rPr lang="en-GB" sz="1600" b="1"/>
              <a:t>Always situate data and statistics about health-related racial inequalities within a broader narrative and select them carefully</a:t>
            </a:r>
            <a:r>
              <a:rPr lang="en-GB" sz="1600"/>
              <a:t>. Don’t expect facts and figures about race and health to speak for themselves and convey meaning.</a:t>
            </a:r>
            <a:endParaRPr/>
          </a:p>
          <a:p>
            <a:pPr marL="285750" lvl="0" indent="-285750" algn="l" rtl="0">
              <a:spcBef>
                <a:spcPts val="1000"/>
              </a:spcBef>
              <a:spcAft>
                <a:spcPts val="0"/>
              </a:spcAft>
              <a:buClr>
                <a:schemeClr val="dk1"/>
              </a:buClr>
              <a:buSzPts val="1600"/>
              <a:buFont typeface="Arial"/>
              <a:buChar char="•"/>
            </a:pPr>
            <a:r>
              <a:rPr lang="en-GB" sz="1600" b="1"/>
              <a:t>Avoid using unframed data. </a:t>
            </a:r>
            <a:r>
              <a:rPr lang="en-GB" sz="1600"/>
              <a:t>Use the frames and recommendations in this brief to contextualise data and tell a clear, consistent story.</a:t>
            </a:r>
            <a:endParaRPr/>
          </a:p>
          <a:p>
            <a:pPr marL="0" lvl="0" indent="0" algn="l" rtl="0">
              <a:spcBef>
                <a:spcPts val="1000"/>
              </a:spcBef>
              <a:spcAft>
                <a:spcPts val="0"/>
              </a:spcAft>
              <a:buClr>
                <a:schemeClr val="dk1"/>
              </a:buClr>
              <a:buSzPts val="2000"/>
              <a:buNone/>
            </a:pPr>
            <a:endParaRPr sz="2000"/>
          </a:p>
        </p:txBody>
      </p:sp>
      <p:sp>
        <p:nvSpPr>
          <p:cNvPr id="301" name="Google Shape;301;p27"/>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302" name="Google Shape;302;p27"/>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8"/>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5. Talking about racism and discrimination</a:t>
            </a:r>
            <a:endParaRPr sz="3200"/>
          </a:p>
        </p:txBody>
      </p:sp>
      <p:sp>
        <p:nvSpPr>
          <p:cNvPr id="308" name="Google Shape;308;p28"/>
          <p:cNvSpPr txBox="1">
            <a:spLocks noGrp="1"/>
          </p:cNvSpPr>
          <p:nvPr>
            <p:ph type="body" idx="1"/>
          </p:nvPr>
        </p:nvSpPr>
        <p:spPr>
          <a:xfrm>
            <a:off x="360002" y="1367640"/>
            <a:ext cx="7894997" cy="3840000"/>
          </a:xfrm>
          <a:prstGeom prst="rect">
            <a:avLst/>
          </a:prstGeom>
          <a:noFill/>
          <a:ln>
            <a:noFill/>
          </a:ln>
        </p:spPr>
        <p:txBody>
          <a:bodyPr spcFirstLastPara="1" wrap="square" lIns="0" tIns="0" rIns="0" bIns="0" anchor="t" anchorCtr="0">
            <a:noAutofit/>
          </a:bodyPr>
          <a:lstStyle/>
          <a:p>
            <a:pPr marL="0" indent="0"/>
            <a:r>
              <a:rPr lang="en-GB" dirty="0"/>
              <a:t>2) Show how racism and discrimination exacerbate wider societal issues,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to avoid ‘us versus them’ thinking.</a:t>
            </a:r>
            <a:endParaRPr lang="en-GB" sz="2000" dirty="0"/>
          </a:p>
          <a:p>
            <a:pPr marL="0" lvl="0" indent="0" algn="l" rtl="0">
              <a:spcBef>
                <a:spcPts val="1000"/>
              </a:spcBef>
              <a:spcAft>
                <a:spcPts val="0"/>
              </a:spcAft>
              <a:buClr>
                <a:schemeClr val="dk1"/>
              </a:buClr>
              <a:buSzPts val="2000"/>
              <a:buNone/>
            </a:pPr>
            <a:r>
              <a:rPr lang="en-GB" i="1" dirty="0"/>
              <a:t>What to do</a:t>
            </a:r>
            <a:endParaRPr dirty="0"/>
          </a:p>
          <a:p>
            <a:pPr marL="285750" lvl="0" indent="-285750" algn="l" rtl="0">
              <a:spcBef>
                <a:spcPts val="1000"/>
              </a:spcBef>
              <a:spcAft>
                <a:spcPts val="0"/>
              </a:spcAft>
              <a:buClr>
                <a:schemeClr val="dk1"/>
              </a:buClr>
              <a:buSzPts val="1600"/>
              <a:buFont typeface="Arial"/>
              <a:buChar char="•"/>
            </a:pPr>
            <a:r>
              <a:rPr lang="en-GB" sz="1600" b="1" dirty="0"/>
              <a:t>Embed your explanation about racism and discrimination within the broader story of the wider determinants of health</a:t>
            </a:r>
            <a:r>
              <a:rPr lang="en-GB" sz="1600" dirty="0"/>
              <a:t>.</a:t>
            </a:r>
            <a:endParaRPr dirty="0"/>
          </a:p>
          <a:p>
            <a:pPr marL="573405" lvl="2" indent="-285115" algn="l" rtl="0">
              <a:spcBef>
                <a:spcPts val="1000"/>
              </a:spcBef>
              <a:spcAft>
                <a:spcPts val="0"/>
              </a:spcAft>
              <a:buClr>
                <a:schemeClr val="dk1"/>
              </a:buClr>
              <a:buSzPts val="1920"/>
              <a:buChar char="•"/>
            </a:pPr>
            <a:r>
              <a:rPr lang="en-GB" sz="1600" dirty="0"/>
              <a:t>Lead</a:t>
            </a:r>
            <a:r>
              <a:rPr lang="en-GB" sz="1600" i="1" dirty="0"/>
              <a:t> </a:t>
            </a:r>
            <a:r>
              <a:rPr lang="en-GB" sz="1600" dirty="0"/>
              <a:t>with a broader argument about life expectancy and the role of the wider determinants of health. </a:t>
            </a:r>
            <a:r>
              <a:rPr lang="en-GB" sz="1600" i="1" dirty="0"/>
              <a:t>Explain</a:t>
            </a:r>
            <a:r>
              <a:rPr lang="en-GB" sz="1600" dirty="0"/>
              <a:t> that racism and discrimination make life even harder for some groups.</a:t>
            </a:r>
            <a:endParaRPr dirty="0"/>
          </a:p>
          <a:p>
            <a:pPr marL="573405" lvl="2" indent="-285115" algn="l" rtl="0">
              <a:spcBef>
                <a:spcPts val="1000"/>
              </a:spcBef>
              <a:spcAft>
                <a:spcPts val="0"/>
              </a:spcAft>
              <a:buClr>
                <a:schemeClr val="dk1"/>
              </a:buClr>
              <a:buSzPts val="1920"/>
              <a:buChar char="•"/>
            </a:pPr>
            <a:r>
              <a:rPr lang="en-GB" sz="1600" dirty="0"/>
              <a:t>Conclude with the need to deal with the socio-economic conditions that harm health and cut lives short in the first place, </a:t>
            </a:r>
            <a:r>
              <a:rPr lang="en-GB" sz="1600" i="1" dirty="0"/>
              <a:t>and</a:t>
            </a:r>
            <a:r>
              <a:rPr lang="en-GB" sz="1600" dirty="0"/>
              <a:t> the need to rid our system of the racism and discrimination that harm the health and life expectancy of people who experience racism even more.</a:t>
            </a:r>
            <a:endParaRPr dirty="0"/>
          </a:p>
          <a:p>
            <a:pPr marL="0" lvl="0" indent="0" algn="l" rtl="0">
              <a:spcBef>
                <a:spcPts val="1000"/>
              </a:spcBef>
              <a:spcAft>
                <a:spcPts val="0"/>
              </a:spcAft>
              <a:buClr>
                <a:schemeClr val="dk1"/>
              </a:buClr>
              <a:buSzPts val="2000"/>
              <a:buNone/>
            </a:pPr>
            <a:endParaRPr sz="2000"/>
          </a:p>
        </p:txBody>
      </p:sp>
      <p:sp>
        <p:nvSpPr>
          <p:cNvPr id="309" name="Google Shape;309;p28"/>
          <p:cNvSpPr txBox="1">
            <a:spLocks noGrp="1"/>
          </p:cNvSpPr>
          <p:nvPr>
            <p:ph type="dt" idx="10"/>
          </p:nvPr>
        </p:nvSpPr>
        <p:spPr>
          <a:xfrm>
            <a:off x="360000" y="295727"/>
            <a:ext cx="936000" cy="227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310" name="Google Shape;310;p28"/>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5. Talking about racism and discrimination</a:t>
            </a:r>
            <a:endParaRPr sz="3200"/>
          </a:p>
        </p:txBody>
      </p:sp>
      <p:sp>
        <p:nvSpPr>
          <p:cNvPr id="316" name="Google Shape;316;p29"/>
          <p:cNvSpPr txBox="1">
            <a:spLocks noGrp="1"/>
          </p:cNvSpPr>
          <p:nvPr>
            <p:ph type="body" idx="1"/>
          </p:nvPr>
        </p:nvSpPr>
        <p:spPr>
          <a:xfrm>
            <a:off x="360002" y="1367640"/>
            <a:ext cx="7894997" cy="3840000"/>
          </a:xfrm>
          <a:prstGeom prst="rect">
            <a:avLst/>
          </a:prstGeom>
          <a:noFill/>
          <a:ln>
            <a:noFill/>
          </a:ln>
        </p:spPr>
        <p:txBody>
          <a:bodyPr spcFirstLastPara="1" wrap="square" lIns="0" tIns="0" rIns="0" bIns="0" anchor="t" anchorCtr="0">
            <a:noAutofit/>
          </a:bodyPr>
          <a:lstStyle/>
          <a:p>
            <a:pPr marL="0" indent="0"/>
            <a:r>
              <a:rPr lang="en-GB" dirty="0"/>
              <a:t>2) Show how racism and discrimination exacerbate wider societal issues, to avoid ‘us versus them’ thinking.</a:t>
            </a:r>
            <a:endParaRPr lang="en-US" dirty="0"/>
          </a:p>
          <a:p>
            <a:pPr marL="0" lvl="0" indent="0" algn="l" rtl="0">
              <a:spcBef>
                <a:spcPts val="1000"/>
              </a:spcBef>
              <a:spcAft>
                <a:spcPts val="0"/>
              </a:spcAft>
              <a:buClr>
                <a:schemeClr val="dk1"/>
              </a:buClr>
              <a:buSzPts val="2000"/>
              <a:buNone/>
            </a:pPr>
            <a:r>
              <a:rPr lang="en-GB" i="1" dirty="0"/>
              <a:t>What to do</a:t>
            </a:r>
            <a:endParaRPr dirty="0"/>
          </a:p>
          <a:p>
            <a:pPr marL="285750" lvl="0" indent="-285750" algn="l" rtl="0">
              <a:spcBef>
                <a:spcPts val="1000"/>
              </a:spcBef>
              <a:spcAft>
                <a:spcPts val="0"/>
              </a:spcAft>
              <a:buClr>
                <a:schemeClr val="dk1"/>
              </a:buClr>
              <a:buSzPts val="1600"/>
              <a:buFont typeface="Arial"/>
              <a:buChar char="•"/>
            </a:pPr>
            <a:r>
              <a:rPr lang="en-GB" sz="1600" b="1" dirty="0"/>
              <a:t>Avoid calling out policies and institutions as racist without explaining what you mean by it. </a:t>
            </a:r>
            <a:r>
              <a:rPr lang="en-GB" sz="1600" dirty="0"/>
              <a:t>Don’t assume that the public shares your understanding of what racism is and how it works.</a:t>
            </a:r>
            <a:endParaRPr dirty="0"/>
          </a:p>
          <a:p>
            <a:pPr marL="0" lvl="0" indent="0" algn="l" rtl="0">
              <a:spcBef>
                <a:spcPts val="1000"/>
              </a:spcBef>
              <a:spcAft>
                <a:spcPts val="0"/>
              </a:spcAft>
              <a:buClr>
                <a:schemeClr val="dk1"/>
              </a:buClr>
              <a:buSzPts val="2000"/>
              <a:buNone/>
            </a:pPr>
            <a:endParaRPr sz="2000"/>
          </a:p>
        </p:txBody>
      </p:sp>
      <p:sp>
        <p:nvSpPr>
          <p:cNvPr id="317" name="Google Shape;317;p29"/>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318" name="Google Shape;318;p29"/>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360002" y="690479"/>
            <a:ext cx="8406469"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Building support to address health inequalities</a:t>
            </a:r>
            <a:endParaRPr/>
          </a:p>
        </p:txBody>
      </p:sp>
      <p:sp>
        <p:nvSpPr>
          <p:cNvPr id="108" name="Google Shape;108;p3"/>
          <p:cNvSpPr txBox="1">
            <a:spLocks noGrp="1"/>
          </p:cNvSpPr>
          <p:nvPr>
            <p:ph type="body" idx="1"/>
          </p:nvPr>
        </p:nvSpPr>
        <p:spPr>
          <a:xfrm>
            <a:off x="360002" y="1499999"/>
            <a:ext cx="7192268" cy="38400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2000"/>
              <a:buFont typeface="Arial"/>
              <a:buChar char="•"/>
            </a:pPr>
            <a:r>
              <a:rPr lang="en-GB"/>
              <a:t>When people struggle to see how jobs, homes, hardship and discrimination link to health, they are less likely to support, and demand, the policies and actions that are needed to start addressing these issues. </a:t>
            </a:r>
            <a:endParaRPr/>
          </a:p>
          <a:p>
            <a:pPr marL="342900" lvl="0" indent="-342900" algn="l" rtl="0">
              <a:spcBef>
                <a:spcPts val="1000"/>
              </a:spcBef>
              <a:spcAft>
                <a:spcPts val="0"/>
              </a:spcAft>
              <a:buClr>
                <a:schemeClr val="dk1"/>
              </a:buClr>
              <a:buSzPts val="2000"/>
              <a:buFont typeface="Arial"/>
              <a:buChar char="•"/>
            </a:pPr>
            <a:r>
              <a:rPr lang="en-GB"/>
              <a:t>We need to frame health communications to </a:t>
            </a:r>
            <a:r>
              <a:rPr lang="en-GB" b="1"/>
              <a:t>tell a more </a:t>
            </a:r>
            <a:r>
              <a:rPr lang="en-GB"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powerful story…</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342900" lvl="0" indent="-342900" algn="l" rtl="0">
              <a:spcBef>
                <a:spcPts val="1000"/>
              </a:spcBef>
              <a:spcAft>
                <a:spcPts val="0"/>
              </a:spcAft>
              <a:buClr>
                <a:schemeClr val="dk1"/>
              </a:buClr>
              <a:buSzPts val="2000"/>
              <a:buFont typeface="Arial"/>
              <a:buChar char="•"/>
            </a:pPr>
            <a:r>
              <a:rPr lang="en-G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 story that </a:t>
            </a:r>
            <a:r>
              <a:rPr lang="en-G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increases</a:t>
            </a:r>
            <a:r>
              <a:rPr lang="en-G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GB"/>
              <a:t>people’s understanding of the role of the wider determinants of health, and builds support for the policies needed to reduce health inequalities and improve health across the country. </a:t>
            </a:r>
            <a:endParaRPr/>
          </a:p>
          <a:p>
            <a:pPr marL="0" lvl="0" indent="0" algn="l" rtl="0">
              <a:spcBef>
                <a:spcPts val="1000"/>
              </a:spcBef>
              <a:spcAft>
                <a:spcPts val="0"/>
              </a:spcAft>
              <a:buClr>
                <a:schemeClr val="dk1"/>
              </a:buClr>
              <a:buSzPts val="2000"/>
              <a:buNone/>
            </a:pPr>
            <a:endParaRPr sz="2000"/>
          </a:p>
          <a:p>
            <a:pPr marL="0" lvl="0" indent="0" algn="l" rtl="0">
              <a:spcBef>
                <a:spcPts val="1000"/>
              </a:spcBef>
              <a:spcAft>
                <a:spcPts val="0"/>
              </a:spcAft>
              <a:buClr>
                <a:schemeClr val="dk1"/>
              </a:buClr>
              <a:buSzPts val="2000"/>
              <a:buNone/>
            </a:pPr>
            <a:endParaRPr sz="2000"/>
          </a:p>
        </p:txBody>
      </p:sp>
      <p:sp>
        <p:nvSpPr>
          <p:cNvPr id="109" name="Google Shape;109;p3"/>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110" name="Google Shape;110;p3"/>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0"/>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5. Talking about racism and discrimination</a:t>
            </a:r>
            <a:endParaRPr sz="3200"/>
          </a:p>
        </p:txBody>
      </p:sp>
      <p:sp>
        <p:nvSpPr>
          <p:cNvPr id="324" name="Google Shape;324;p30"/>
          <p:cNvSpPr txBox="1">
            <a:spLocks noGrp="1"/>
          </p:cNvSpPr>
          <p:nvPr>
            <p:ph type="body" idx="1"/>
          </p:nvPr>
        </p:nvSpPr>
        <p:spPr>
          <a:xfrm>
            <a:off x="360003" y="1367640"/>
            <a:ext cx="7742598" cy="3840000"/>
          </a:xfrm>
          <a:prstGeom prst="rect">
            <a:avLst/>
          </a:prstGeom>
          <a:noFill/>
          <a:ln>
            <a:noFill/>
          </a:ln>
        </p:spPr>
        <p:txBody>
          <a:bodyPr spcFirstLastPara="1" wrap="square" lIns="0" tIns="0" rIns="0" bIns="0" anchor="t" anchorCtr="0">
            <a:noAutofit/>
          </a:bodyPr>
          <a:lstStyle/>
          <a:p>
            <a:pPr marL="457200" lvl="0" indent="-457200" algn="l" rtl="0">
              <a:spcBef>
                <a:spcPts val="0"/>
              </a:spcBef>
              <a:spcAft>
                <a:spcPts val="0"/>
              </a:spcAft>
              <a:buClr>
                <a:schemeClr val="dk1"/>
              </a:buClr>
              <a:buSzPts val="2000"/>
              <a:buFont typeface="Georgia"/>
              <a:buAutoNum type="arabicParenR" startAt="2"/>
            </a:pPr>
            <a:r>
              <a:rPr lang="en-GB"/>
              <a:t>Use chronic stress as a way to start building public understanding of how racism shapes health and life expectancy. </a:t>
            </a:r>
            <a:endParaRPr/>
          </a:p>
          <a:p>
            <a:pPr marL="0" lvl="0" indent="0" algn="l" rtl="0">
              <a:spcBef>
                <a:spcPts val="1000"/>
              </a:spcBef>
              <a:spcAft>
                <a:spcPts val="0"/>
              </a:spcAft>
              <a:buClr>
                <a:schemeClr val="dk1"/>
              </a:buClr>
              <a:buSzPts val="2000"/>
              <a:buNone/>
            </a:pPr>
            <a:r>
              <a:rPr lang="en-GB" i="1"/>
              <a:t>What to do</a:t>
            </a:r>
            <a:endParaRPr/>
          </a:p>
          <a:p>
            <a:pPr marL="285750" lvl="0" indent="-285750" algn="l" rtl="0">
              <a:spcBef>
                <a:spcPts val="1000"/>
              </a:spcBef>
              <a:spcAft>
                <a:spcPts val="0"/>
              </a:spcAft>
              <a:buClr>
                <a:schemeClr val="dk1"/>
              </a:buClr>
              <a:buSzPts val="1600"/>
              <a:buFont typeface="Arial"/>
              <a:buChar char="•"/>
            </a:pPr>
            <a:r>
              <a:rPr lang="en-GB" sz="1600" b="1"/>
              <a:t>Embed your explanation within a broader argument about life expectancy and health.</a:t>
            </a:r>
            <a:endParaRPr/>
          </a:p>
          <a:p>
            <a:pPr marL="573750" lvl="2" indent="-285749" algn="l" rtl="0">
              <a:spcBef>
                <a:spcPts val="1000"/>
              </a:spcBef>
              <a:spcAft>
                <a:spcPts val="0"/>
              </a:spcAft>
              <a:buClr>
                <a:schemeClr val="dk1"/>
              </a:buClr>
              <a:buSzPts val="1920"/>
              <a:buChar char="•"/>
            </a:pPr>
            <a:r>
              <a:rPr lang="en-GB" sz="1600"/>
              <a:t>Lead with the idea that people are dying earlier than they should because society’s social and economic conditions are causing chronic stress, which directly shapes people’s overall health and life expectancy.</a:t>
            </a:r>
            <a:endParaRPr/>
          </a:p>
          <a:p>
            <a:pPr marL="573750" lvl="2" indent="-285749" algn="l" rtl="0">
              <a:spcBef>
                <a:spcPts val="1000"/>
              </a:spcBef>
              <a:spcAft>
                <a:spcPts val="0"/>
              </a:spcAft>
              <a:buClr>
                <a:schemeClr val="dk1"/>
              </a:buClr>
              <a:buSzPts val="1920"/>
              <a:buChar char="•"/>
            </a:pPr>
            <a:r>
              <a:rPr lang="en-GB" sz="1600"/>
              <a:t>Follow up with an explanation of how, for people who experience racism and discrimination in society, these experiences add even more stress to their lives.</a:t>
            </a:r>
            <a:endParaRPr/>
          </a:p>
          <a:p>
            <a:pPr marL="285750" lvl="0" indent="-285750" algn="l" rtl="0">
              <a:spcBef>
                <a:spcPts val="1000"/>
              </a:spcBef>
              <a:spcAft>
                <a:spcPts val="0"/>
              </a:spcAft>
              <a:buClr>
                <a:schemeClr val="dk1"/>
              </a:buClr>
              <a:buSzPts val="1600"/>
              <a:buFont typeface="Arial"/>
              <a:buChar char="•"/>
            </a:pPr>
            <a:r>
              <a:rPr lang="en-GB" sz="1600" b="1"/>
              <a:t>Conclude</a:t>
            </a:r>
            <a:r>
              <a:rPr lang="en-GB" sz="1600"/>
              <a:t> with the need to deal with the social and economic conditions that cause chronic stress and cut lives short in the first place, and the need to rid our system of the racism and discrimination that cause more chronic stress for people.</a:t>
            </a:r>
            <a:endParaRPr/>
          </a:p>
          <a:p>
            <a:pPr marL="0" lvl="0" indent="0" algn="l" rtl="0">
              <a:spcBef>
                <a:spcPts val="1000"/>
              </a:spcBef>
              <a:spcAft>
                <a:spcPts val="0"/>
              </a:spcAft>
              <a:buClr>
                <a:schemeClr val="dk1"/>
              </a:buClr>
              <a:buSzPts val="2000"/>
              <a:buNone/>
            </a:pPr>
            <a:endParaRPr sz="2000"/>
          </a:p>
        </p:txBody>
      </p:sp>
      <p:sp>
        <p:nvSpPr>
          <p:cNvPr id="325" name="Google Shape;325;p30"/>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326" name="Google Shape;326;p30"/>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1"/>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5. Talking about racism and discrimination</a:t>
            </a:r>
            <a:endParaRPr sz="3200"/>
          </a:p>
        </p:txBody>
      </p:sp>
      <p:sp>
        <p:nvSpPr>
          <p:cNvPr id="332" name="Google Shape;332;p31"/>
          <p:cNvSpPr txBox="1">
            <a:spLocks noGrp="1"/>
          </p:cNvSpPr>
          <p:nvPr>
            <p:ph type="body" idx="1"/>
          </p:nvPr>
        </p:nvSpPr>
        <p:spPr>
          <a:xfrm>
            <a:off x="360002" y="1367640"/>
            <a:ext cx="7734131" cy="3840000"/>
          </a:xfrm>
          <a:prstGeom prst="rect">
            <a:avLst/>
          </a:prstGeom>
          <a:noFill/>
          <a:ln>
            <a:noFill/>
          </a:ln>
        </p:spPr>
        <p:txBody>
          <a:bodyPr spcFirstLastPara="1" wrap="square" lIns="0" tIns="0" rIns="0" bIns="0" anchor="t" anchorCtr="0">
            <a:noAutofit/>
          </a:bodyPr>
          <a:lstStyle/>
          <a:p>
            <a:pPr marL="457200" lvl="0" indent="-457200" algn="l" rtl="0">
              <a:spcBef>
                <a:spcPts val="0"/>
              </a:spcBef>
              <a:spcAft>
                <a:spcPts val="0"/>
              </a:spcAft>
              <a:buClr>
                <a:schemeClr val="dk1"/>
              </a:buClr>
              <a:buSzPts val="2000"/>
              <a:buFont typeface="Georgia"/>
              <a:buAutoNum type="arabicParenR" startAt="2"/>
            </a:pPr>
            <a:r>
              <a:rPr lang="en-GB"/>
              <a:t>Use chronic stress as a way to start building public understanding of how racism shapes health and life expectancy. </a:t>
            </a:r>
            <a:endParaRPr/>
          </a:p>
          <a:p>
            <a:pPr marL="0" lvl="0" indent="0" algn="l" rtl="0">
              <a:spcBef>
                <a:spcPts val="1000"/>
              </a:spcBef>
              <a:spcAft>
                <a:spcPts val="0"/>
              </a:spcAft>
              <a:buClr>
                <a:schemeClr val="dk1"/>
              </a:buClr>
              <a:buSzPts val="2000"/>
              <a:buNone/>
            </a:pPr>
            <a:r>
              <a:rPr lang="en-GB" i="1"/>
              <a:t>What to do</a:t>
            </a:r>
            <a:endParaRPr/>
          </a:p>
          <a:p>
            <a:pPr marL="285750" lvl="0" indent="-285750" algn="l" rtl="0">
              <a:spcBef>
                <a:spcPts val="1000"/>
              </a:spcBef>
              <a:spcAft>
                <a:spcPts val="0"/>
              </a:spcAft>
              <a:buClr>
                <a:schemeClr val="dk1"/>
              </a:buClr>
              <a:buSzPts val="1600"/>
              <a:buFont typeface="Arial"/>
              <a:buChar char="•"/>
            </a:pPr>
            <a:r>
              <a:rPr lang="en-GB" sz="1600" b="1"/>
              <a:t>Talk about ‘chronic’ stress to counter individualistic thinking about racism.</a:t>
            </a:r>
            <a:endParaRPr/>
          </a:p>
          <a:p>
            <a:pPr marL="285750" lvl="0" indent="-285750" algn="l" rtl="0">
              <a:spcBef>
                <a:spcPts val="1000"/>
              </a:spcBef>
              <a:spcAft>
                <a:spcPts val="0"/>
              </a:spcAft>
              <a:buClr>
                <a:schemeClr val="dk1"/>
              </a:buClr>
              <a:buSzPts val="1600"/>
              <a:buFont typeface="Arial"/>
              <a:buChar char="•"/>
            </a:pPr>
            <a:r>
              <a:rPr lang="en-GB" sz="1600" b="1"/>
              <a:t>Connect chronic stress to instances of interpersonal racism as well as structural racism in your explanation. </a:t>
            </a:r>
            <a:r>
              <a:rPr lang="en-GB" sz="1600"/>
              <a:t>Talk about how people from Black or Asian communities often face racist comments and harmful behaviours from others.</a:t>
            </a:r>
            <a:endParaRPr/>
          </a:p>
          <a:p>
            <a:pPr marL="285750" lvl="0" indent="-285750" algn="l" rtl="0">
              <a:spcBef>
                <a:spcPts val="1000"/>
              </a:spcBef>
              <a:spcAft>
                <a:spcPts val="0"/>
              </a:spcAft>
              <a:buClr>
                <a:schemeClr val="dk1"/>
              </a:buClr>
              <a:buSzPts val="1600"/>
              <a:buFont typeface="Arial"/>
              <a:buChar char="•"/>
            </a:pPr>
            <a:r>
              <a:rPr lang="en-GB" sz="1600"/>
              <a:t>Pair this with an </a:t>
            </a:r>
            <a:r>
              <a:rPr lang="en-GB" sz="1600" b="1"/>
              <a:t>example of how the system also makes it harder</a:t>
            </a:r>
            <a:r>
              <a:rPr lang="en-GB" sz="1600"/>
              <a:t> for people who experience racism to get access to fair pay and job stability, quality social housing or education, or avoid harsh treatment by the police. </a:t>
            </a:r>
            <a:endParaRPr/>
          </a:p>
          <a:p>
            <a:pPr marL="0" lvl="0" indent="0" algn="l" rtl="0">
              <a:spcBef>
                <a:spcPts val="1000"/>
              </a:spcBef>
              <a:spcAft>
                <a:spcPts val="0"/>
              </a:spcAft>
              <a:buClr>
                <a:schemeClr val="dk1"/>
              </a:buClr>
              <a:buSzPts val="2000"/>
              <a:buNone/>
            </a:pPr>
            <a:endParaRPr sz="2000"/>
          </a:p>
        </p:txBody>
      </p:sp>
      <p:sp>
        <p:nvSpPr>
          <p:cNvPr id="333" name="Google Shape;333;p31"/>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334" name="Google Shape;334;p31"/>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6. Talking about the pandemic</a:t>
            </a:r>
            <a:endParaRPr sz="3200"/>
          </a:p>
        </p:txBody>
      </p:sp>
      <p:sp>
        <p:nvSpPr>
          <p:cNvPr id="340" name="Google Shape;340;p32"/>
          <p:cNvSpPr txBox="1">
            <a:spLocks noGrp="1"/>
          </p:cNvSpPr>
          <p:nvPr>
            <p:ph type="body" idx="1"/>
          </p:nvPr>
        </p:nvSpPr>
        <p:spPr>
          <a:xfrm>
            <a:off x="360000" y="1367650"/>
            <a:ext cx="7835700" cy="426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i="1"/>
              <a:t>What to do</a:t>
            </a:r>
            <a:endParaRPr/>
          </a:p>
          <a:p>
            <a:pPr marL="0" lvl="0" indent="0" algn="l" rtl="0">
              <a:spcBef>
                <a:spcPts val="1000"/>
              </a:spcBef>
              <a:spcAft>
                <a:spcPts val="0"/>
              </a:spcAft>
              <a:buClr>
                <a:schemeClr val="dk1"/>
              </a:buClr>
              <a:buSzPts val="2000"/>
              <a:buNone/>
            </a:pPr>
            <a:r>
              <a:rPr lang="en-GB"/>
              <a:t>Avoid leading with the effects of COVID-19 on health and life expectancy. </a:t>
            </a:r>
            <a:endParaRPr/>
          </a:p>
          <a:p>
            <a:pPr marL="0" lvl="0" indent="0" algn="l" rtl="0">
              <a:spcBef>
                <a:spcPts val="1000"/>
              </a:spcBef>
              <a:spcAft>
                <a:spcPts val="0"/>
              </a:spcAft>
              <a:buClr>
                <a:schemeClr val="dk1"/>
              </a:buClr>
              <a:buSzPts val="2000"/>
              <a:buNone/>
            </a:pPr>
            <a:r>
              <a:rPr lang="en-GB"/>
              <a:t>This might get people to tune out </a:t>
            </a:r>
            <a:r>
              <a:rPr lang="en-G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because they’re tired of hearing about COVID-19,</a:t>
            </a:r>
            <a:r>
              <a:rPr lang="en-GB"/>
              <a:t> or cue narrow understandings of the issue as only related to individual behaviours around diet and exercise. Instead:</a:t>
            </a:r>
            <a:endParaRPr/>
          </a:p>
          <a:p>
            <a:pPr marL="342900" lvl="0" indent="-342900" algn="l" rtl="0">
              <a:spcBef>
                <a:spcPts val="1000"/>
              </a:spcBef>
              <a:spcAft>
                <a:spcPts val="0"/>
              </a:spcAft>
              <a:buClr>
                <a:schemeClr val="dk1"/>
              </a:buClr>
              <a:buSzPts val="1600"/>
              <a:buFont typeface="Arial"/>
              <a:buChar char="•"/>
            </a:pPr>
            <a:r>
              <a:rPr lang="en-GB" sz="1600"/>
              <a:t>Make the issue about life expectancy and the fact that some people in the UK are dying earlier than they should.</a:t>
            </a:r>
            <a:endParaRPr/>
          </a:p>
          <a:p>
            <a:pPr marL="342900" lvl="0" indent="-342900" algn="l" rtl="0">
              <a:spcBef>
                <a:spcPts val="1000"/>
              </a:spcBef>
              <a:spcAft>
                <a:spcPts val="0"/>
              </a:spcAft>
              <a:buClr>
                <a:schemeClr val="dk1"/>
              </a:buClr>
              <a:buSzPts val="1600"/>
              <a:buFont typeface="Arial"/>
              <a:buChar char="•"/>
            </a:pPr>
            <a:r>
              <a:rPr lang="en-GB" sz="1600"/>
              <a:t>Acknowledge that inequalities in health and life expectancy are a long-standing issue in the UK and explain why that is.</a:t>
            </a:r>
            <a:endParaRPr/>
          </a:p>
          <a:p>
            <a:pPr marL="342900" lvl="0" indent="-342900" algn="l" rtl="0">
              <a:spcBef>
                <a:spcPts val="1000"/>
              </a:spcBef>
              <a:spcAft>
                <a:spcPts val="0"/>
              </a:spcAft>
              <a:buClr>
                <a:schemeClr val="dk1"/>
              </a:buClr>
              <a:buSzPts val="1600"/>
              <a:buFont typeface="Arial"/>
              <a:buChar char="•"/>
            </a:pPr>
            <a:r>
              <a:rPr lang="en-GB" sz="1600"/>
              <a:t>Explain how the pandemic has increased existing inequalities after. In other words, use COVID-19 </a:t>
            </a:r>
            <a:r>
              <a:rPr lang="en-GB"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as a way to further </a:t>
            </a:r>
            <a:r>
              <a:rPr lang="en-GB" sz="1600"/>
              <a:t>emphasise your main point, rather than as your main point.</a:t>
            </a:r>
            <a:endParaRPr/>
          </a:p>
          <a:p>
            <a:pPr marL="0" lvl="0" indent="0" algn="l" rtl="0">
              <a:spcBef>
                <a:spcPts val="1000"/>
              </a:spcBef>
              <a:spcAft>
                <a:spcPts val="0"/>
              </a:spcAft>
              <a:buClr>
                <a:schemeClr val="dk1"/>
              </a:buClr>
              <a:buSzPts val="2000"/>
              <a:buNone/>
            </a:pPr>
            <a:endParaRPr sz="2000"/>
          </a:p>
        </p:txBody>
      </p:sp>
      <p:sp>
        <p:nvSpPr>
          <p:cNvPr id="341" name="Google Shape;341;p32"/>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342" name="Google Shape;342;p32"/>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3"/>
          <p:cNvSpPr txBox="1">
            <a:spLocks noGrp="1"/>
          </p:cNvSpPr>
          <p:nvPr>
            <p:ph type="title"/>
          </p:nvPr>
        </p:nvSpPr>
        <p:spPr>
          <a:xfrm>
            <a:off x="360003" y="690479"/>
            <a:ext cx="8089054" cy="984885"/>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Cross</a:t>
            </a:r>
            <a:r>
              <a:rPr lang="en-GB" sz="3200"/>
              <a:t>-sectoral collaboration is needed for maximum impact on the wider determinants</a:t>
            </a:r>
            <a:endParaRPr sz="3200"/>
          </a:p>
        </p:txBody>
      </p:sp>
      <p:sp>
        <p:nvSpPr>
          <p:cNvPr id="348" name="Google Shape;348;p33"/>
          <p:cNvSpPr txBox="1">
            <a:spLocks noGrp="1"/>
          </p:cNvSpPr>
          <p:nvPr>
            <p:ph type="body" idx="1"/>
          </p:nvPr>
        </p:nvSpPr>
        <p:spPr>
          <a:xfrm>
            <a:off x="354434" y="1901040"/>
            <a:ext cx="7835731" cy="351822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sz="2000"/>
              <a:t>As the public doesn’t tend to think of these issues primarily in terms of health, at least in the first place, the public health sector can only go so far by itself when communicating about the wider determinants.</a:t>
            </a:r>
            <a:endParaRPr/>
          </a:p>
          <a:p>
            <a:pPr marL="0" lvl="0" indent="0" algn="l" rtl="0">
              <a:spcBef>
                <a:spcPts val="1000"/>
              </a:spcBef>
              <a:spcAft>
                <a:spcPts val="0"/>
              </a:spcAft>
              <a:buClr>
                <a:schemeClr val="dk1"/>
              </a:buClr>
              <a:buSzPts val="2000"/>
              <a:buNone/>
            </a:pPr>
            <a:r>
              <a:rPr lang="en-GB"/>
              <a:t>Public health needs to </a:t>
            </a:r>
            <a:r>
              <a:rPr lang="en-GB" sz="2000"/>
              <a:t>work in collaboration with communicators and advocates from other sectors to expand the public’s understanding of health and help them think of social and environmental issues.</a:t>
            </a:r>
            <a:endParaRPr/>
          </a:p>
          <a:p>
            <a:pPr marL="0" lvl="0" indent="0" algn="l" rtl="0">
              <a:spcBef>
                <a:spcPts val="1000"/>
              </a:spcBef>
              <a:spcAft>
                <a:spcPts val="0"/>
              </a:spcAft>
              <a:buClr>
                <a:schemeClr val="dk1"/>
              </a:buClr>
              <a:buSzPts val="2000"/>
              <a:buNone/>
            </a:pPr>
            <a:r>
              <a:rPr lang="en-GB" sz="2000"/>
              <a:t>It is crucial for public health advocates to work with communicators from other sectors because they are going to be up against unproductive beliefs and assumptions not only about health, but also each specific issue that a holistic approach to health builds upon.</a:t>
            </a:r>
            <a:endParaRPr/>
          </a:p>
        </p:txBody>
      </p:sp>
      <p:sp>
        <p:nvSpPr>
          <p:cNvPr id="349" name="Google Shape;349;p33"/>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a:p>
          <a:p>
            <a:pPr marL="0" lvl="0" indent="0" algn="l" rtl="0">
              <a:spcBef>
                <a:spcPts val="0"/>
              </a:spcBef>
              <a:spcAft>
                <a:spcPts val="0"/>
              </a:spcAft>
              <a:buClr>
                <a:srgbClr val="000000"/>
              </a:buClr>
              <a:buFont typeface="Arial"/>
              <a:buNone/>
            </a:pPr>
            <a:r>
              <a:rPr lang="en-GB">
                <a:solidFill>
                  <a:schemeClr val="dk1"/>
                </a:solidFill>
              </a:rPr>
              <a:t>April 2022</a:t>
            </a:r>
            <a:endParaRPr/>
          </a:p>
        </p:txBody>
      </p:sp>
      <p:sp>
        <p:nvSpPr>
          <p:cNvPr id="350" name="Google Shape;350;p33"/>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5"/>
          <p:cNvSpPr txBox="1">
            <a:spLocks noGrp="1"/>
          </p:cNvSpPr>
          <p:nvPr>
            <p:ph type="title"/>
          </p:nvPr>
        </p:nvSpPr>
        <p:spPr>
          <a:xfrm>
            <a:off x="360003" y="690479"/>
            <a:ext cx="8089200" cy="492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Summary</a:t>
            </a:r>
            <a:endParaRPr sz="3200"/>
          </a:p>
        </p:txBody>
      </p:sp>
      <p:sp>
        <p:nvSpPr>
          <p:cNvPr id="356" name="Google Shape;356;p35"/>
          <p:cNvSpPr txBox="1">
            <a:spLocks noGrp="1"/>
          </p:cNvSpPr>
          <p:nvPr>
            <p:ph type="body" idx="1"/>
          </p:nvPr>
        </p:nvSpPr>
        <p:spPr>
          <a:xfrm>
            <a:off x="354434" y="1397541"/>
            <a:ext cx="7460299" cy="3518229"/>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2000"/>
              <a:buFont typeface="Arial"/>
              <a:buChar char="•"/>
            </a:pPr>
            <a:r>
              <a:rPr lang="en-GB" sz="2000"/>
              <a:t>To address health inequalities, we need to change the way that we communicate about the wider determinants of health to increase public understanding and build </a:t>
            </a:r>
            <a:r>
              <a:rPr lang="en-GB"/>
              <a:t>support</a:t>
            </a:r>
            <a:r>
              <a:rPr lang="en-GB"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a:t>
            </a:r>
            <a:r>
              <a:rPr lang="en-GB" sz="2000"/>
              <a:t>for policy change. </a:t>
            </a:r>
            <a:endParaRPr/>
          </a:p>
          <a:p>
            <a:pPr marL="342900" lvl="0" indent="-342900" algn="l" rtl="0">
              <a:spcBef>
                <a:spcPts val="1000"/>
              </a:spcBef>
              <a:spcAft>
                <a:spcPts val="0"/>
              </a:spcAft>
              <a:buClr>
                <a:schemeClr val="dk1"/>
              </a:buClr>
              <a:buSzPts val="2000"/>
              <a:buFont typeface="Arial"/>
              <a:buChar char="•"/>
            </a:pPr>
            <a:r>
              <a:rPr lang="en-GB" sz="2000"/>
              <a:t>Key to this is harnessing the power of explanation. To build support to address health inequalities, we need to explain the links between jobs, homes and education, and our health. </a:t>
            </a:r>
            <a:endParaRPr/>
          </a:p>
          <a:p>
            <a:pPr marL="342900" lvl="0" indent="-342900" algn="l" rtl="0">
              <a:spcBef>
                <a:spcPts val="1000"/>
              </a:spcBef>
              <a:spcAft>
                <a:spcPts val="0"/>
              </a:spcAft>
              <a:buClr>
                <a:schemeClr val="dk1"/>
              </a:buClr>
              <a:buSzPts val="2000"/>
              <a:buFont typeface="Arial"/>
              <a:buChar char="•"/>
            </a:pPr>
            <a:r>
              <a:rPr lang="en-GB" sz="2000"/>
              <a:t>We need to explain how experiencing poverty, racism or discrimination can make our mental and physical health worse.</a:t>
            </a:r>
            <a:endParaRPr/>
          </a:p>
        </p:txBody>
      </p:sp>
      <p:sp>
        <p:nvSpPr>
          <p:cNvPr id="357" name="Google Shape;357;p35"/>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358" name="Google Shape;358;p35"/>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6"/>
          <p:cNvSpPr txBox="1">
            <a:spLocks noGrp="1"/>
          </p:cNvSpPr>
          <p:nvPr>
            <p:ph type="title"/>
          </p:nvPr>
        </p:nvSpPr>
        <p:spPr>
          <a:xfrm>
            <a:off x="360003" y="690479"/>
            <a:ext cx="8089200" cy="492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Summary</a:t>
            </a:r>
            <a:endParaRPr sz="3200"/>
          </a:p>
        </p:txBody>
      </p:sp>
      <p:sp>
        <p:nvSpPr>
          <p:cNvPr id="364" name="Google Shape;364;p36"/>
          <p:cNvSpPr txBox="1">
            <a:spLocks noGrp="1"/>
          </p:cNvSpPr>
          <p:nvPr>
            <p:ph type="body" idx="1"/>
          </p:nvPr>
        </p:nvSpPr>
        <p:spPr>
          <a:xfrm>
            <a:off x="354434" y="1397541"/>
            <a:ext cx="7731233" cy="3518229"/>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2000"/>
              <a:buFont typeface="Arial"/>
              <a:buChar char="•"/>
            </a:pPr>
            <a:r>
              <a:rPr lang="en-GB"/>
              <a:t>We need to explain how solutions like increasing the minimum wage or creating more affordable housing can actively improve health.</a:t>
            </a:r>
            <a:endParaRPr/>
          </a:p>
          <a:p>
            <a:pPr marL="342900" lvl="0" indent="-342900" algn="l" rtl="0">
              <a:spcBef>
                <a:spcPts val="1000"/>
              </a:spcBef>
              <a:spcAft>
                <a:spcPts val="0"/>
              </a:spcAft>
              <a:buClr>
                <a:schemeClr val="dk1"/>
              </a:buClr>
              <a:buSzPts val="2000"/>
              <a:buFont typeface="Arial"/>
              <a:buChar char="•"/>
            </a:pPr>
            <a:r>
              <a:rPr lang="en-GB" sz="2000"/>
              <a:t>The way these issues are linked isn’t currently top of mind for people in the UK. </a:t>
            </a:r>
            <a:endParaRPr sz="2000"/>
          </a:p>
          <a:p>
            <a:pPr marL="342900" lvl="0" indent="-342900" algn="l" rtl="0">
              <a:spcBef>
                <a:spcPts val="1000"/>
              </a:spcBef>
              <a:spcAft>
                <a:spcPts val="0"/>
              </a:spcAft>
              <a:buClr>
                <a:schemeClr val="dk1"/>
              </a:buClr>
              <a:buSzPts val="2000"/>
              <a:buFont typeface="Arial"/>
              <a:buChar char="•"/>
            </a:pPr>
            <a:r>
              <a:rPr lang="en-GB" sz="2000"/>
              <a:t>But by joining the dots to show why this matters, how and why it is happening and </a:t>
            </a:r>
            <a:r>
              <a:rPr lang="en-GB"/>
              <a:t>how</a:t>
            </a:r>
            <a:r>
              <a:rPr lang="en-GB" sz="2000"/>
              <a:t> we can improve this, we can change the conversation about health and build support for the action needed to help everyone to live a long and healthy life.</a:t>
            </a:r>
            <a:endParaRPr/>
          </a:p>
        </p:txBody>
      </p:sp>
      <p:sp>
        <p:nvSpPr>
          <p:cNvPr id="365" name="Google Shape;365;p36"/>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366" name="Google Shape;366;p36"/>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360002" y="690479"/>
            <a:ext cx="8406469"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What is framing?</a:t>
            </a:r>
            <a:endParaRPr/>
          </a:p>
        </p:txBody>
      </p:sp>
      <p:sp>
        <p:nvSpPr>
          <p:cNvPr id="116" name="Google Shape;116;p4"/>
          <p:cNvSpPr txBox="1">
            <a:spLocks noGrp="1"/>
          </p:cNvSpPr>
          <p:nvPr>
            <p:ph type="body" idx="1"/>
          </p:nvPr>
        </p:nvSpPr>
        <p:spPr>
          <a:xfrm>
            <a:off x="360002" y="1499999"/>
            <a:ext cx="7192268" cy="38400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2000"/>
              <a:buFont typeface="Arial"/>
              <a:buChar char="•"/>
            </a:pPr>
            <a:r>
              <a:rPr lang="en-GB"/>
              <a:t>Framing is making choices about what we say and how we say it. It is what we emphasise, how we explain an issue, and what we leave unsaid. </a:t>
            </a:r>
            <a:endParaRPr/>
          </a:p>
          <a:p>
            <a:pPr marL="342900" lvl="0" indent="-342900" algn="l" rtl="0">
              <a:spcBef>
                <a:spcPts val="1000"/>
              </a:spcBef>
              <a:spcAft>
                <a:spcPts val="0"/>
              </a:spcAft>
              <a:buClr>
                <a:schemeClr val="dk1"/>
              </a:buClr>
              <a:buSzPts val="2000"/>
              <a:buFont typeface="Arial"/>
              <a:buChar char="•"/>
            </a:pPr>
            <a:r>
              <a:rPr lang="en-GB"/>
              <a:t>These choices affect how people think, feel and act.</a:t>
            </a:r>
            <a:endParaRPr/>
          </a:p>
          <a:p>
            <a:pPr marL="342900" lvl="0" indent="-342900" algn="l" rtl="0">
              <a:spcBef>
                <a:spcPts val="1000"/>
              </a:spcBef>
              <a:spcAft>
                <a:spcPts val="0"/>
              </a:spcAft>
              <a:buClr>
                <a:schemeClr val="dk1"/>
              </a:buClr>
              <a:buSzPts val="2000"/>
              <a:buFont typeface="Arial"/>
              <a:buChar char="•"/>
            </a:pPr>
            <a:r>
              <a:rPr lang="en-GB"/>
              <a:t>Unlike a set of key messages, frames can be used and adapted to a variety of different contexts; enabling us to tailor communications for different audiences and channels while continuing to talk about our issue in a consistent way.</a:t>
            </a:r>
            <a:endParaRPr/>
          </a:p>
          <a:p>
            <a:pPr marL="0" lvl="0" indent="0" algn="l" rtl="0">
              <a:spcBef>
                <a:spcPts val="1000"/>
              </a:spcBef>
              <a:spcAft>
                <a:spcPts val="0"/>
              </a:spcAft>
              <a:buClr>
                <a:schemeClr val="dk1"/>
              </a:buClr>
              <a:buSzPts val="2000"/>
              <a:buNone/>
            </a:pPr>
            <a:endParaRPr sz="2000"/>
          </a:p>
          <a:p>
            <a:pPr marL="0" lvl="0" indent="0" algn="l" rtl="0">
              <a:spcBef>
                <a:spcPts val="1000"/>
              </a:spcBef>
              <a:spcAft>
                <a:spcPts val="0"/>
              </a:spcAft>
              <a:buClr>
                <a:schemeClr val="dk1"/>
              </a:buClr>
              <a:buSzPts val="2000"/>
              <a:buNone/>
            </a:pPr>
            <a:endParaRPr sz="2000"/>
          </a:p>
        </p:txBody>
      </p:sp>
      <p:sp>
        <p:nvSpPr>
          <p:cNvPr id="117" name="Google Shape;117;p4"/>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April 2022</a:t>
            </a:r>
            <a:endParaRPr/>
          </a:p>
        </p:txBody>
      </p:sp>
      <p:sp>
        <p:nvSpPr>
          <p:cNvPr id="118" name="Google Shape;118;p4"/>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An evidence-based framing strategy</a:t>
            </a:r>
            <a:endParaRPr/>
          </a:p>
        </p:txBody>
      </p:sp>
      <p:sp>
        <p:nvSpPr>
          <p:cNvPr id="124" name="Google Shape;124;p5"/>
          <p:cNvSpPr txBox="1">
            <a:spLocks noGrp="1"/>
          </p:cNvSpPr>
          <p:nvPr>
            <p:ph type="body" idx="1"/>
          </p:nvPr>
        </p:nvSpPr>
        <p:spPr>
          <a:xfrm>
            <a:off x="359999" y="1350701"/>
            <a:ext cx="7386797"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sz="2000"/>
              <a:t>This framing strategy centres on making the issue more tangible for people by using explanation:</a:t>
            </a:r>
            <a:endParaRPr/>
          </a:p>
          <a:p>
            <a:pPr marL="457200" lvl="0" indent="-457200" algn="l" rtl="0">
              <a:spcBef>
                <a:spcPts val="1000"/>
              </a:spcBef>
              <a:spcAft>
                <a:spcPts val="0"/>
              </a:spcAft>
              <a:buClr>
                <a:schemeClr val="dk1"/>
              </a:buClr>
              <a:buSzPts val="1600"/>
              <a:buFont typeface="Georgia"/>
              <a:buAutoNum type="arabicPeriod"/>
            </a:pPr>
            <a:r>
              <a:rPr lang="en-GB" sz="1600"/>
              <a:t>We need to start by explaining why the wider determinants of health matter. In the poorest parts of the UK, people are dying years earlier than people in wealthier areas. It’s a matter of life and death – we need to say so.</a:t>
            </a:r>
            <a:endParaRPr/>
          </a:p>
          <a:p>
            <a:pPr marL="457200" lvl="0" indent="-457200" algn="l" rtl="0">
              <a:spcBef>
                <a:spcPts val="1000"/>
              </a:spcBef>
              <a:spcAft>
                <a:spcPts val="0"/>
              </a:spcAft>
              <a:buClr>
                <a:schemeClr val="dk1"/>
              </a:buClr>
              <a:buSzPts val="1600"/>
              <a:buFont typeface="Georgia"/>
              <a:buAutoNum type="arabicPeriod"/>
            </a:pPr>
            <a:r>
              <a:rPr lang="en-GB" sz="1600"/>
              <a:t>We need to ‘go deep’ in our explanation of the issue to show how/why our health is shaped by the wider determinants, and why experiences are unequal across the country.</a:t>
            </a:r>
            <a:endParaRPr/>
          </a:p>
          <a:p>
            <a:pPr marL="457200" lvl="0" indent="-457200" algn="l" rtl="0">
              <a:spcBef>
                <a:spcPts val="1000"/>
              </a:spcBef>
              <a:spcAft>
                <a:spcPts val="0"/>
              </a:spcAft>
              <a:buClr>
                <a:schemeClr val="dk1"/>
              </a:buClr>
              <a:buSzPts val="1600"/>
              <a:buFont typeface="Georgia"/>
              <a:buAutoNum type="arabicPeriod"/>
            </a:pPr>
            <a:r>
              <a:rPr lang="en-GB" sz="1600"/>
              <a:t>We need to be solutions-focused in our communications and explain how these issues can, and should, be solved.</a:t>
            </a:r>
            <a:endParaRPr/>
          </a:p>
          <a:p>
            <a:pPr marL="457200" lvl="0" indent="-457200" algn="l" rtl="0">
              <a:spcBef>
                <a:spcPts val="1000"/>
              </a:spcBef>
              <a:spcAft>
                <a:spcPts val="0"/>
              </a:spcAft>
              <a:buClr>
                <a:schemeClr val="dk1"/>
              </a:buClr>
              <a:buSzPts val="1600"/>
              <a:buFont typeface="Georgia"/>
              <a:buAutoNum type="arabicPeriod"/>
            </a:pPr>
            <a:r>
              <a:rPr lang="en-GB" sz="1600"/>
              <a:t>We show how and when to bring certain key issues into the new story, specifically: the NHS, racism and discrimination, and the impact of the pandemic.</a:t>
            </a:r>
            <a:endParaRPr sz="2000"/>
          </a:p>
        </p:txBody>
      </p:sp>
      <p:sp>
        <p:nvSpPr>
          <p:cNvPr id="125" name="Google Shape;125;p5"/>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126" name="Google Shape;126;p5"/>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360003" y="690479"/>
            <a:ext cx="8089054" cy="984885"/>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1. Show why the wider determinants of health matter</a:t>
            </a:r>
            <a:endParaRPr/>
          </a:p>
        </p:txBody>
      </p:sp>
      <p:sp>
        <p:nvSpPr>
          <p:cNvPr id="132" name="Google Shape;132;p6"/>
          <p:cNvSpPr txBox="1">
            <a:spLocks noGrp="1"/>
          </p:cNvSpPr>
          <p:nvPr>
            <p:ph type="body" idx="1"/>
          </p:nvPr>
        </p:nvSpPr>
        <p:spPr>
          <a:xfrm>
            <a:off x="359999" y="1875000"/>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sz="2000"/>
              <a:t>To increase support for policies and action on the wider determinants of health, we need to start by showing why people should care. Be clear that this is a matter of life and death. </a:t>
            </a:r>
            <a:endParaRPr/>
          </a:p>
          <a:p>
            <a:pPr marL="0" lvl="0" indent="0" algn="l" rtl="0">
              <a:spcBef>
                <a:spcPts val="1000"/>
              </a:spcBef>
              <a:spcAft>
                <a:spcPts val="0"/>
              </a:spcAft>
              <a:buClr>
                <a:schemeClr val="dk1"/>
              </a:buClr>
              <a:buSzPts val="2000"/>
              <a:buNone/>
            </a:pPr>
            <a:r>
              <a:rPr lang="en-GB" sz="2000" i="1"/>
              <a:t>What to do</a:t>
            </a:r>
            <a:endParaRPr/>
          </a:p>
          <a:p>
            <a:pPr marL="285750" lvl="0" indent="-285750" algn="l" rtl="0">
              <a:spcBef>
                <a:spcPts val="1000"/>
              </a:spcBef>
              <a:spcAft>
                <a:spcPts val="0"/>
              </a:spcAft>
              <a:buClr>
                <a:schemeClr val="dk1"/>
              </a:buClr>
              <a:buSzPts val="1600"/>
              <a:buFont typeface="Arial"/>
              <a:buChar char="•"/>
            </a:pPr>
            <a:r>
              <a:rPr lang="en-GB" sz="1600"/>
              <a:t>Lead by clearly stating what’s at stake: people in parts of the UK are dying earlier than they should and there are wide inequalities in life expectancy in the country.</a:t>
            </a:r>
            <a:endParaRPr/>
          </a:p>
          <a:p>
            <a:pPr marL="285750" lvl="0" indent="-285750" algn="l" rtl="0">
              <a:spcBef>
                <a:spcPts val="1000"/>
              </a:spcBef>
              <a:spcAft>
                <a:spcPts val="0"/>
              </a:spcAft>
              <a:buClr>
                <a:schemeClr val="dk1"/>
              </a:buClr>
              <a:buSzPts val="1600"/>
              <a:buFont typeface="Arial"/>
              <a:buChar char="•"/>
            </a:pPr>
            <a:r>
              <a:rPr lang="en-GB" sz="1600"/>
              <a:t>Connect this statement of facts with the need to address the social and economic conditions that are harming health and cutting lives short in the first place.</a:t>
            </a:r>
            <a:endParaRPr/>
          </a:p>
          <a:p>
            <a:pPr marL="285750" lvl="0" indent="-285750" algn="l" rtl="0">
              <a:spcBef>
                <a:spcPts val="1000"/>
              </a:spcBef>
              <a:spcAft>
                <a:spcPts val="0"/>
              </a:spcAft>
              <a:buClr>
                <a:schemeClr val="dk1"/>
              </a:buClr>
              <a:buSzPts val="1600"/>
              <a:buFont typeface="Arial"/>
              <a:buChar char="•"/>
            </a:pPr>
            <a:r>
              <a:rPr lang="en-GB" sz="1600"/>
              <a:t>Follow up with an explanation of how the wider determinants of health shape life expectancy. Use one or two examples rather than attempting to explain every way the wider determinants shape health.</a:t>
            </a:r>
            <a:endParaRPr/>
          </a:p>
          <a:p>
            <a:pPr marL="0" lvl="0" indent="0" algn="l" rtl="0">
              <a:spcBef>
                <a:spcPts val="1000"/>
              </a:spcBef>
              <a:spcAft>
                <a:spcPts val="0"/>
              </a:spcAft>
              <a:buClr>
                <a:schemeClr val="dk1"/>
              </a:buClr>
              <a:buSzPts val="2000"/>
              <a:buNone/>
            </a:pPr>
            <a:endParaRPr sz="2000"/>
          </a:p>
        </p:txBody>
      </p:sp>
      <p:sp>
        <p:nvSpPr>
          <p:cNvPr id="133" name="Google Shape;133;p6"/>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134" name="Google Shape;134;p6"/>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360003" y="690479"/>
            <a:ext cx="8089054" cy="984885"/>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1. Show why the wider determinants of health matter</a:t>
            </a:r>
            <a:endParaRPr/>
          </a:p>
        </p:txBody>
      </p:sp>
      <p:sp>
        <p:nvSpPr>
          <p:cNvPr id="140" name="Google Shape;140;p7"/>
          <p:cNvSpPr txBox="1">
            <a:spLocks noGrp="1"/>
          </p:cNvSpPr>
          <p:nvPr>
            <p:ph type="body" idx="1"/>
          </p:nvPr>
        </p:nvSpPr>
        <p:spPr>
          <a:xfrm>
            <a:off x="359999" y="1875000"/>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sz="2000" i="1" dirty="0"/>
              <a:t>Tips for communicators</a:t>
            </a:r>
            <a:endParaRPr dirty="0"/>
          </a:p>
          <a:p>
            <a:pPr marL="342900" lvl="0" indent="-342900" algn="l" rtl="0">
              <a:spcBef>
                <a:spcPts val="1000"/>
              </a:spcBef>
              <a:spcAft>
                <a:spcPts val="0"/>
              </a:spcAft>
              <a:buClr>
                <a:schemeClr val="dk1"/>
              </a:buClr>
              <a:buSzPts val="1600"/>
              <a:buFont typeface="Arial"/>
              <a:buChar char="•"/>
            </a:pPr>
            <a:r>
              <a:rPr lang="en-GB" sz="1600" b="1" dirty="0"/>
              <a:t>Avoid adding complexity with concepts like ‘disability-free life expectancy’ or ‘healthy life expectancy’. </a:t>
            </a:r>
            <a:r>
              <a:rPr lang="en-GB" sz="1600" dirty="0"/>
              <a:t>Most people don’t have a clear sense of what these terms refer to. As a result, using them without clearly and simply defining them is likely to create noise that will make it harder to get key points across.</a:t>
            </a:r>
            <a:endParaRPr dirty="0"/>
          </a:p>
          <a:p>
            <a:pPr marL="342900" indent="-342900">
              <a:buSzPts val="1600"/>
              <a:buFont typeface="Arial"/>
              <a:buChar char="•"/>
            </a:pPr>
            <a:r>
              <a:rPr lang="en-GB" sz="1600" b="1" dirty="0"/>
              <a:t>Situate data and statistics within a broader narrative. </a:t>
            </a:r>
            <a:r>
              <a:rPr lang="en-GB" sz="1600" dirty="0"/>
              <a:t>Don’t expect facts and figures to speak for themselves. On its own, data showing gaps in life expectancy does not shift how people think and reason. </a:t>
            </a:r>
            <a:endParaRPr/>
          </a:p>
          <a:p>
            <a:pPr marL="342900" indent="-342900">
              <a:buSzPts val="1600"/>
              <a:buFont typeface="Arial"/>
              <a:buChar char="•"/>
            </a:pPr>
            <a:r>
              <a:rPr lang="en-GB" sz="1600" dirty="0"/>
              <a:t>If you don’t provide clear ways to help people to make sense of facts and data, people will rely on their existing understandings of the issue and will come up with their own narrative to understand what those facts and data mean.</a:t>
            </a:r>
            <a:endParaRPr sz="1600" dirty="0"/>
          </a:p>
        </p:txBody>
      </p:sp>
      <p:sp>
        <p:nvSpPr>
          <p:cNvPr id="141" name="Google Shape;141;p7"/>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April 2022</a:t>
            </a:r>
            <a:endParaRPr/>
          </a:p>
        </p:txBody>
      </p:sp>
      <p:sp>
        <p:nvSpPr>
          <p:cNvPr id="142" name="Google Shape;142;p7"/>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2. Harness the power of explanation</a:t>
            </a:r>
            <a:endParaRPr sz="3200"/>
          </a:p>
        </p:txBody>
      </p:sp>
      <p:sp>
        <p:nvSpPr>
          <p:cNvPr id="148" name="Google Shape;148;p8"/>
          <p:cNvSpPr txBox="1">
            <a:spLocks noGrp="1"/>
          </p:cNvSpPr>
          <p:nvPr>
            <p:ph type="body" idx="1"/>
          </p:nvPr>
        </p:nvSpPr>
        <p:spPr>
          <a:xfrm>
            <a:off x="360003" y="1421458"/>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a:t>Most people fail to understand how the world around us shapes our health. </a:t>
            </a:r>
            <a:endParaRPr/>
          </a:p>
          <a:p>
            <a:pPr marL="0" lvl="0" indent="0" algn="l" rtl="0">
              <a:spcBef>
                <a:spcPts val="1000"/>
              </a:spcBef>
              <a:spcAft>
                <a:spcPts val="0"/>
              </a:spcAft>
              <a:buClr>
                <a:schemeClr val="dk1"/>
              </a:buClr>
              <a:buSzPts val="2000"/>
              <a:buNone/>
            </a:pPr>
            <a:r>
              <a:rPr lang="en-GB" sz="2000"/>
              <a:t>Without this understanding, people:</a:t>
            </a:r>
            <a:endParaRPr/>
          </a:p>
          <a:p>
            <a:pPr marL="342900" lvl="0" indent="-342900" algn="l" rtl="0">
              <a:spcBef>
                <a:spcPts val="1000"/>
              </a:spcBef>
              <a:spcAft>
                <a:spcPts val="0"/>
              </a:spcAft>
              <a:buClr>
                <a:schemeClr val="dk1"/>
              </a:buClr>
              <a:buSzPts val="2000"/>
              <a:buFont typeface="Arial"/>
              <a:buChar char="•"/>
            </a:pPr>
            <a:r>
              <a:rPr lang="en-GB"/>
              <a:t>d</a:t>
            </a:r>
            <a:r>
              <a:rPr lang="en-GB" sz="2000"/>
              <a:t>efault to the idea that ‘it’s just the way things are’</a:t>
            </a:r>
            <a:endParaRPr/>
          </a:p>
          <a:p>
            <a:pPr marL="342900" lvl="0" indent="-342900" algn="l" rtl="0">
              <a:spcBef>
                <a:spcPts val="1000"/>
              </a:spcBef>
              <a:spcAft>
                <a:spcPts val="0"/>
              </a:spcAft>
              <a:buClr>
                <a:schemeClr val="dk1"/>
              </a:buClr>
              <a:buSzPts val="2000"/>
              <a:buFont typeface="Arial"/>
              <a:buChar char="•"/>
            </a:pPr>
            <a:r>
              <a:rPr lang="en-GB"/>
              <a:t>t</a:t>
            </a:r>
            <a:r>
              <a:rPr lang="en-GB" sz="2000"/>
              <a:t>hink the problems are too big and complex to be tackled</a:t>
            </a:r>
            <a:endParaRPr/>
          </a:p>
          <a:p>
            <a:pPr marL="342900" lvl="0" indent="-342900" algn="l" rtl="0">
              <a:spcBef>
                <a:spcPts val="1000"/>
              </a:spcBef>
              <a:spcAft>
                <a:spcPts val="0"/>
              </a:spcAft>
              <a:buClr>
                <a:schemeClr val="dk1"/>
              </a:buClr>
              <a:buSzPts val="2000"/>
              <a:buFont typeface="Arial"/>
              <a:buChar char="•"/>
            </a:pPr>
            <a:r>
              <a:rPr lang="en-GB"/>
              <a:t>f</a:t>
            </a:r>
            <a:r>
              <a:rPr lang="en-GB" sz="2000"/>
              <a:t>ill in the gaps with narratives that already feel familiar to them </a:t>
            </a:r>
            <a:r>
              <a:rPr lang="en-GB">
                <a:solidFill>
                  <a:srgbClr val="000000"/>
                </a:solidFill>
              </a:rPr>
              <a:t>–</a:t>
            </a:r>
            <a:r>
              <a:rPr lang="en-GB" sz="2000"/>
              <a:t> like ‘it’s up to individuals to make better choices’. </a:t>
            </a:r>
            <a:endParaRPr/>
          </a:p>
          <a:p>
            <a:pPr marL="0" lvl="0" indent="0" algn="l" rtl="0">
              <a:spcBef>
                <a:spcPts val="1000"/>
              </a:spcBef>
              <a:spcAft>
                <a:spcPts val="0"/>
              </a:spcAft>
              <a:buClr>
                <a:schemeClr val="dk1"/>
              </a:buClr>
              <a:buSzPts val="2000"/>
              <a:buNone/>
            </a:pPr>
            <a:r>
              <a:rPr lang="en-GB"/>
              <a:t>We can increase understanding by 1) using a building blocks metaphor or 2) taking a deep-dive explanation into one of the wider determinants of health.</a:t>
            </a:r>
            <a:endParaRPr sz="2000"/>
          </a:p>
        </p:txBody>
      </p:sp>
      <p:sp>
        <p:nvSpPr>
          <p:cNvPr id="149" name="Google Shape;149;p8"/>
          <p:cNvSpPr txBox="1">
            <a:spLocks noGrp="1"/>
          </p:cNvSpPr>
          <p:nvPr>
            <p:ph type="dt" idx="10"/>
          </p:nvPr>
        </p:nvSpPr>
        <p:spPr>
          <a:xfrm>
            <a:off x="360000" y="295726"/>
            <a:ext cx="936000" cy="227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April 2022</a:t>
            </a:r>
            <a:endParaRPr/>
          </a:p>
        </p:txBody>
      </p:sp>
      <p:sp>
        <p:nvSpPr>
          <p:cNvPr id="150" name="Google Shape;150;p8"/>
          <p:cNvSpPr txBox="1">
            <a:spLocks noGrp="1"/>
          </p:cNvSpPr>
          <p:nvPr>
            <p:ph type="ftr" idx="11"/>
          </p:nvPr>
        </p:nvSpPr>
        <p:spPr>
          <a:xfrm>
            <a:off x="1368000" y="295731"/>
            <a:ext cx="58086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360003" y="690479"/>
            <a:ext cx="8089054"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3200"/>
              <a:buFont typeface="Georgia"/>
              <a:buNone/>
            </a:pPr>
            <a:r>
              <a:rPr lang="en-GB" sz="3200"/>
              <a:t>2. Harness the power of explanation</a:t>
            </a:r>
            <a:endParaRPr sz="3200"/>
          </a:p>
        </p:txBody>
      </p:sp>
      <p:sp>
        <p:nvSpPr>
          <p:cNvPr id="156" name="Google Shape;156;p9"/>
          <p:cNvSpPr txBox="1">
            <a:spLocks noGrp="1"/>
          </p:cNvSpPr>
          <p:nvPr>
            <p:ph type="body" idx="1"/>
          </p:nvPr>
        </p:nvSpPr>
        <p:spPr>
          <a:xfrm>
            <a:off x="360003" y="1367640"/>
            <a:ext cx="7642830" cy="38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GB" sz="2000"/>
              <a:t>1) Compare the process of building a healthy society with that of building a sturdy building:</a:t>
            </a:r>
            <a:endParaRPr/>
          </a:p>
          <a:p>
            <a:pPr marL="0" lvl="0" indent="0" algn="l" rtl="0">
              <a:spcBef>
                <a:spcPts val="1000"/>
              </a:spcBef>
              <a:spcAft>
                <a:spcPts val="0"/>
              </a:spcAft>
              <a:buClr>
                <a:schemeClr val="dk1"/>
              </a:buClr>
              <a:buSzPts val="1600"/>
              <a:buNone/>
            </a:pPr>
            <a:r>
              <a:rPr lang="en-GB" sz="1600" i="1"/>
              <a:t>‘To create a healthy society, we need all of the right building blocks in place: stable jobs, good pay, quality housing and education. These building blocks give people a solid frame to withstand life’s shocks and challenges. </a:t>
            </a:r>
            <a:endParaRPr/>
          </a:p>
          <a:p>
            <a:pPr marL="0" lvl="0" indent="0" algn="l" rtl="0">
              <a:spcBef>
                <a:spcPts val="1000"/>
              </a:spcBef>
              <a:spcAft>
                <a:spcPts val="0"/>
              </a:spcAft>
              <a:buClr>
                <a:schemeClr val="dk1"/>
              </a:buClr>
              <a:buSzPts val="1600"/>
              <a:buNone/>
            </a:pPr>
            <a:r>
              <a:rPr lang="en-GB" sz="1600" i="1"/>
              <a:t>‘But right now, the building blocks of our society have weakened, leading some people to have key pieces missing. To prevent people from dying earlier than they should, we need to fix the gaps and make sure everyone has access to a stable job, quality housing, and a good education.’</a:t>
            </a:r>
            <a:endParaRPr/>
          </a:p>
          <a:p>
            <a:pPr marL="0" lvl="0" indent="0" algn="l" rtl="0">
              <a:spcBef>
                <a:spcPts val="1000"/>
              </a:spcBef>
              <a:spcAft>
                <a:spcPts val="0"/>
              </a:spcAft>
              <a:buClr>
                <a:schemeClr val="dk1"/>
              </a:buClr>
              <a:buSzPts val="2000"/>
              <a:buNone/>
            </a:pPr>
            <a:endParaRPr sz="2000"/>
          </a:p>
        </p:txBody>
      </p:sp>
      <p:sp>
        <p:nvSpPr>
          <p:cNvPr id="157" name="Google Shape;157;p9"/>
          <p:cNvSpPr txBox="1">
            <a:spLocks noGrp="1"/>
          </p:cNvSpPr>
          <p:nvPr>
            <p:ph type="dt" idx="10"/>
          </p:nvPr>
        </p:nvSpPr>
        <p:spPr>
          <a:xfrm>
            <a:off x="360000" y="295731"/>
            <a:ext cx="936000" cy="2269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solidFill>
                  <a:schemeClr val="dk1"/>
                </a:solidFill>
              </a:rPr>
              <a:t>April 2022</a:t>
            </a:r>
            <a:endParaRPr/>
          </a:p>
        </p:txBody>
      </p:sp>
      <p:sp>
        <p:nvSpPr>
          <p:cNvPr id="158" name="Google Shape;158;p9"/>
          <p:cNvSpPr txBox="1">
            <a:spLocks noGrp="1"/>
          </p:cNvSpPr>
          <p:nvPr>
            <p:ph type="ftr" idx="11"/>
          </p:nvPr>
        </p:nvSpPr>
        <p:spPr>
          <a:xfrm>
            <a:off x="1368000" y="295731"/>
            <a:ext cx="5808600" cy="227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a:t>A matter of life and death: explaining the wider determinants of health in the UK</a:t>
            </a:r>
            <a:endParaRPr/>
          </a:p>
        </p:txBody>
      </p:sp>
    </p:spTree>
  </p:cSld>
  <p:clrMapOvr>
    <a:masterClrMapping/>
  </p:clrMapOvr>
</p:sld>
</file>

<file path=ppt/theme/theme1.xml><?xml version="1.0" encoding="utf-8"?>
<a:theme xmlns:a="http://schemas.openxmlformats.org/drawingml/2006/main" name="PowerPoint Template">
  <a:themeElements>
    <a:clrScheme name="Custom 5">
      <a:dk1>
        <a:srgbClr val="1C1C1C"/>
      </a:dk1>
      <a:lt1>
        <a:srgbClr val="FFFFFF"/>
      </a:lt1>
      <a:dk2>
        <a:srgbClr val="DD0031"/>
      </a:dk2>
      <a:lt2>
        <a:srgbClr val="E2DFD8"/>
      </a:lt2>
      <a:accent1>
        <a:srgbClr val="999390"/>
      </a:accent1>
      <a:accent2>
        <a:srgbClr val="EE9B90"/>
      </a:accent2>
      <a:accent3>
        <a:srgbClr val="9D8CB1"/>
      </a:accent3>
      <a:accent4>
        <a:srgbClr val="8BC68F"/>
      </a:accent4>
      <a:accent5>
        <a:srgbClr val="FFE996"/>
      </a:accent5>
      <a:accent6>
        <a:srgbClr val="A6D7D3"/>
      </a:accent6>
      <a:hlink>
        <a:srgbClr val="DD0031"/>
      </a:hlink>
      <a:folHlink>
        <a:srgbClr val="E2DF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CC3BBD787F17438DC01C70C7C24755" ma:contentTypeVersion="" ma:contentTypeDescription="Create a new document." ma:contentTypeScope="" ma:versionID="3ce0504514f97e78713a1dfa9eae1757">
  <xsd:schema xmlns:xsd="http://www.w3.org/2001/XMLSchema" xmlns:xs="http://www.w3.org/2001/XMLSchema" xmlns:p="http://schemas.microsoft.com/office/2006/metadata/properties" xmlns:ns2="603fbb87-76de-4173-acf5-d3561d6b4815" xmlns:ns3="da424529-4af7-4050-bf3e-7733677445cb" targetNamespace="http://schemas.microsoft.com/office/2006/metadata/properties" ma:root="true" ma:fieldsID="cc4199cf886468f3316ddf470a25a659" ns2:_="" ns3:_="">
    <xsd:import namespace="603fbb87-76de-4173-acf5-d3561d6b4815"/>
    <xsd:import namespace="da424529-4af7-4050-bf3e-7733677445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3fbb87-76de-4173-acf5-d3561d6b48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424529-4af7-4050-bf3e-7733677445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0C4F6E-FD1B-4BAD-9ADB-8B1C3DA40FD0}">
  <ds:schemaRefs>
    <ds:schemaRef ds:uri="http://schemas.microsoft.com/sharepoint/v3/contenttype/forms"/>
  </ds:schemaRefs>
</ds:datastoreItem>
</file>

<file path=customXml/itemProps2.xml><?xml version="1.0" encoding="utf-8"?>
<ds:datastoreItem xmlns:ds="http://schemas.openxmlformats.org/officeDocument/2006/customXml" ds:itemID="{63FC6E17-2F68-4114-B230-EC1A87AC7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3fbb87-76de-4173-acf5-d3561d6b4815"/>
    <ds:schemaRef ds:uri="da424529-4af7-4050-bf3e-7733677445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EC40EF-91DC-46E7-982C-76CE42F90EB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4872</Words>
  <Application>Microsoft Office PowerPoint</Application>
  <PresentationFormat>On-screen Show (16:10)</PresentationFormat>
  <Paragraphs>263</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Noto Sans Symbols</vt:lpstr>
      <vt:lpstr>Quattrocento Sans</vt:lpstr>
      <vt:lpstr>Calibri</vt:lpstr>
      <vt:lpstr>Georgia</vt:lpstr>
      <vt:lpstr>Arial</vt:lpstr>
      <vt:lpstr>PowerPoint Template</vt:lpstr>
      <vt:lpstr>A matter of life and death: explaining the wider determinants of health in the UK</vt:lpstr>
      <vt:lpstr>Why we need to tell a new story about health</vt:lpstr>
      <vt:lpstr>Building support to address health inequalities</vt:lpstr>
      <vt:lpstr>What is framing?</vt:lpstr>
      <vt:lpstr>An evidence-based framing strategy</vt:lpstr>
      <vt:lpstr>1. Show why the wider determinants of health matter</vt:lpstr>
      <vt:lpstr>1. Show why the wider determinants of health matter</vt:lpstr>
      <vt:lpstr>2. Harness the power of explanation</vt:lpstr>
      <vt:lpstr>2. Harness the power of explanation</vt:lpstr>
      <vt:lpstr>2. Harness the power of explanation</vt:lpstr>
      <vt:lpstr>2. Harness the power of explanation</vt:lpstr>
      <vt:lpstr>2. Harness the power of explanation</vt:lpstr>
      <vt:lpstr>2. Harness the power of explanation</vt:lpstr>
      <vt:lpstr>2. Harness the power of explanation</vt:lpstr>
      <vt:lpstr>3. Show change is possible</vt:lpstr>
      <vt:lpstr>3. Show change is possible</vt:lpstr>
      <vt:lpstr>3. Show change is possible</vt:lpstr>
      <vt:lpstr>3. Show change is possible</vt:lpstr>
      <vt:lpstr>3. Show change is possible</vt:lpstr>
      <vt:lpstr>4. Talking about the NHS</vt:lpstr>
      <vt:lpstr>4. Talking about the NHS</vt:lpstr>
      <vt:lpstr>4. Talking about the NHS</vt:lpstr>
      <vt:lpstr>4. Talking about the NHS</vt:lpstr>
      <vt:lpstr>5. Talking about racism and discrimination</vt:lpstr>
      <vt:lpstr>5. Talking about racism and discrimination</vt:lpstr>
      <vt:lpstr>5. Talking about racism and discrimination</vt:lpstr>
      <vt:lpstr>5. Talking about racism and discrimination</vt:lpstr>
      <vt:lpstr>5. Talking about racism and discrimination</vt:lpstr>
      <vt:lpstr>5. Talking about racism and discrimination</vt:lpstr>
      <vt:lpstr>5. Talking about racism and discrimination</vt:lpstr>
      <vt:lpstr>5. Talking about racism and discrimination</vt:lpstr>
      <vt:lpstr>6. Talking about the pandemic</vt:lpstr>
      <vt:lpstr>Cross-sectoral collaboration is needed for maximum impact on the wider determinants</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matter of life and death: explaining the wider determinants of health in the UK</dc:title>
  <dc:creator>Rachel Cresswell</dc:creator>
  <cp:lastModifiedBy>Stephanie Houston</cp:lastModifiedBy>
  <cp:revision>27</cp:revision>
  <dcterms:created xsi:type="dcterms:W3CDTF">2022-03-17T15:44:38Z</dcterms:created>
  <dcterms:modified xsi:type="dcterms:W3CDTF">2022-05-05T07:55:18Z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0x0101008FCC3BBD787F17438DC01C70C7C24755</vt:lpwstr>
  </property>
  <property fmtid="{D5CDD505-2E9C-101B-9397-08002B2CF9AE}" pid="3" name="Order">
    <vt:r8>100</vt:r8>
  </property>
</Properties>
</file>